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93CDDD"/>
    <a:srgbClr val="385D8A"/>
    <a:srgbClr val="FF0000"/>
    <a:srgbClr val="FFFFFF"/>
    <a:srgbClr val="F3F3F3"/>
    <a:srgbClr val="E9E9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02" autoAdjust="0"/>
    <p:restoredTop sz="94635" autoAdjust="0"/>
  </p:normalViewPr>
  <p:slideViewPr>
    <p:cSldViewPr>
      <p:cViewPr varScale="1">
        <p:scale>
          <a:sx n="113" d="100"/>
          <a:sy n="113" d="100"/>
        </p:scale>
        <p:origin x="-752" y="-104"/>
      </p:cViewPr>
      <p:guideLst>
        <p:guide orient="horz" pos="2160"/>
        <p:guide pos="2880"/>
      </p:guideLst>
    </p:cSldViewPr>
  </p:slideViewPr>
  <p:outlineViewPr>
    <p:cViewPr>
      <p:scale>
        <a:sx n="33" d="100"/>
        <a:sy n="33" d="100"/>
      </p:scale>
      <p:origin x="0" y="721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D46F4D3-57C1-5F4D-A52E-3E64C821DFC9}" type="datetimeFigureOut">
              <a:rPr lang="en-US" smtClean="0"/>
              <a:pPr/>
              <a:t>9/16/10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74DBE39-B30B-204C-B56A-F67E43DA9F3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DC68A8-7215-42C4-B568-0663A88D982B}" type="datetimeFigureOut">
              <a:rPr lang="en-US" smtClean="0"/>
              <a:pPr/>
              <a:t>9/16/10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C83526-4707-42F5-AF1A-E5B3558ACE5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8F9082-3220-4074-9634-C5993CE68BE1}" type="datetimeFigureOut">
              <a:rPr lang="en-US" smtClean="0"/>
              <a:pPr/>
              <a:t>9/16/10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8F9082-3220-4074-9634-C5993CE68BE1}" type="datetimeFigureOut">
              <a:rPr lang="en-US" smtClean="0"/>
              <a:pPr/>
              <a:t>9/16/10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8F9082-3220-4074-9634-C5993CE68BE1}" type="datetimeFigureOut">
              <a:rPr lang="en-US" smtClean="0"/>
              <a:pPr/>
              <a:t>9/16/10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638300" y="617538"/>
            <a:ext cx="7277100" cy="6016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2017713"/>
            <a:ext cx="773588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9200" y="4151313"/>
            <a:ext cx="7735888"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C66A4657-FF5F-401B-AEA0-1F0B7739EF4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8F9082-3220-4074-9634-C5993CE68BE1}" type="datetimeFigureOut">
              <a:rPr lang="en-US" smtClean="0"/>
              <a:pPr/>
              <a:t>9/16/10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8F9082-3220-4074-9634-C5993CE68BE1}" type="datetimeFigureOut">
              <a:rPr lang="en-US" smtClean="0"/>
              <a:pPr/>
              <a:t>9/16/10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8F9082-3220-4074-9634-C5993CE68BE1}" type="datetimeFigureOut">
              <a:rPr lang="en-US" smtClean="0"/>
              <a:pPr/>
              <a:t>9/16/10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8F9082-3220-4074-9634-C5993CE68BE1}" type="datetimeFigureOut">
              <a:rPr lang="en-US" smtClean="0"/>
              <a:pPr/>
              <a:t>9/16/10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8F9082-3220-4074-9634-C5993CE68BE1}" type="datetimeFigureOut">
              <a:rPr lang="en-US" smtClean="0"/>
              <a:pPr/>
              <a:t>9/16/10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8F9082-3220-4074-9634-C5993CE68BE1}" type="datetimeFigureOut">
              <a:rPr lang="en-US" smtClean="0"/>
              <a:pPr/>
              <a:t>9/16/10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8F9082-3220-4074-9634-C5993CE68BE1}" type="datetimeFigureOut">
              <a:rPr lang="en-US" smtClean="0"/>
              <a:pPr/>
              <a:t>9/16/10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8F9082-3220-4074-9634-C5993CE68BE1}" type="datetimeFigureOut">
              <a:rPr lang="en-US" smtClean="0"/>
              <a:pPr/>
              <a:t>9/16/10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9C40C8-DC60-4027-986F-257113CD0F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6781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8F9082-3220-4074-9634-C5993CE68BE1}" type="datetimeFigureOut">
              <a:rPr lang="en-US" smtClean="0"/>
              <a:pPr/>
              <a:t>9/16/10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C40C8-DC60-4027-986F-257113CD0F93}" type="slidenum">
              <a:rPr lang="en-US" smtClean="0"/>
              <a:pPr/>
              <a:t>‹#›</a:t>
            </a:fld>
            <a:endParaRPr lang="en-US"/>
          </a:p>
        </p:txBody>
      </p:sp>
      <p:pic>
        <p:nvPicPr>
          <p:cNvPr id="7" name="Picture 6" descr="opm-logo.png"/>
          <p:cNvPicPr>
            <a:picLocks noChangeAspect="1"/>
          </p:cNvPicPr>
          <p:nvPr userDrawn="1"/>
        </p:nvPicPr>
        <p:blipFill>
          <a:blip r:embed="rId14"/>
          <a:stretch>
            <a:fillRect/>
          </a:stretch>
        </p:blipFill>
        <p:spPr>
          <a:xfrm>
            <a:off x="7135012" y="0"/>
            <a:ext cx="2008988" cy="10668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L.Moreau@ecs.soton.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pgroth@few.vu.nl" TargetMode="External"/><Relationship Id="rId4" Type="http://schemas.openxmlformats.org/officeDocument/2006/relationships/hyperlink" Target="mailto:jun.zhao@zoo.ox.ac.uk" TargetMode="External"/><Relationship Id="rId1" Type="http://schemas.openxmlformats.org/officeDocument/2006/relationships/slideLayout" Target="../slideLayouts/slideLayout2.xml"/><Relationship Id="rId2" Type="http://schemas.openxmlformats.org/officeDocument/2006/relationships/hyperlink" Target="mailto:l.moreau@ecs.soton.ac.uk"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openprovenance.org/tutorial/opm-tutorial-download.tar.gz" TargetMode="External"/><Relationship Id="rId4" Type="http://schemas.openxmlformats.org/officeDocument/2006/relationships/hyperlink" Target="http://creativecommons.org/licenses/by-sa/3.0/" TargetMode="External"/><Relationship Id="rId1" Type="http://schemas.openxmlformats.org/officeDocument/2006/relationships/slideLayout" Target="../slideLayouts/slideLayout2.xml"/><Relationship Id="rId2" Type="http://schemas.openxmlformats.org/officeDocument/2006/relationships/hyperlink" Target="http://openprovenance.org/tutoria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Open Provenance Model Tutorial</a:t>
            </a:r>
            <a:br>
              <a:rPr lang="en-GB" dirty="0" smtClean="0"/>
            </a:br>
            <a:r>
              <a:rPr lang="en-GB" b="1" i="1" dirty="0" smtClean="0"/>
              <a:t> </a:t>
            </a:r>
            <a:r>
              <a:rPr lang="en-GB" sz="3100" i="1" dirty="0" smtClean="0"/>
              <a:t>Session</a:t>
            </a:r>
            <a:r>
              <a:rPr lang="en-GB" sz="3100" i="1" dirty="0" smtClean="0"/>
              <a:t> 0: Introduction</a:t>
            </a:r>
            <a:endParaRPr lang="en-US" dirty="0"/>
          </a:p>
        </p:txBody>
      </p:sp>
      <p:sp>
        <p:nvSpPr>
          <p:cNvPr id="3" name="Subtitle 2"/>
          <p:cNvSpPr>
            <a:spLocks noGrp="1"/>
          </p:cNvSpPr>
          <p:nvPr>
            <p:ph type="subTitle" idx="1"/>
          </p:nvPr>
        </p:nvSpPr>
        <p:spPr/>
        <p:txBody>
          <a:bodyPr/>
          <a:lstStyle/>
          <a:p>
            <a:r>
              <a:rPr lang="en-US" dirty="0" smtClean="0"/>
              <a:t>Luc Moreau</a:t>
            </a:r>
          </a:p>
          <a:p>
            <a:r>
              <a:rPr lang="en-US" dirty="0" smtClean="0">
                <a:hlinkClick r:id="rId2"/>
              </a:rPr>
              <a:t>L.Moreau@ecs.soton.ac.uk</a:t>
            </a:r>
            <a:endParaRPr lang="en-US" dirty="0" smtClean="0"/>
          </a:p>
          <a:p>
            <a:r>
              <a:rPr lang="en-US" dirty="0" smtClean="0"/>
              <a:t>University of Southampton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 contents</a:t>
            </a:r>
            <a:endParaRPr lang="en-US" dirty="0"/>
          </a:p>
        </p:txBody>
      </p:sp>
      <p:sp>
        <p:nvSpPr>
          <p:cNvPr id="3" name="Content Placeholder 2"/>
          <p:cNvSpPr>
            <a:spLocks noGrp="1"/>
          </p:cNvSpPr>
          <p:nvPr>
            <p:ph idx="1"/>
          </p:nvPr>
        </p:nvSpPr>
        <p:spPr/>
        <p:txBody>
          <a:bodyPr>
            <a:normAutofit fontScale="47500" lnSpcReduction="20000"/>
          </a:bodyPr>
          <a:lstStyle/>
          <a:p>
            <a:r>
              <a:rPr lang="en-US" b="1" dirty="0" smtClean="0"/>
              <a:t>Session 1: Background on Provenance and OPM</a:t>
            </a:r>
            <a:r>
              <a:rPr lang="en-US" dirty="0" smtClean="0"/>
              <a:t> (0.5 hour)</a:t>
            </a:r>
            <a:r>
              <a:rPr lang="en-US" dirty="0" smtClean="0"/>
              <a:t> </a:t>
            </a:r>
          </a:p>
          <a:p>
            <a:pPr>
              <a:buNone/>
            </a:pPr>
            <a:r>
              <a:rPr lang="en-US" dirty="0" smtClean="0"/>
              <a:t>	In </a:t>
            </a:r>
            <a:r>
              <a:rPr lang="en-US" dirty="0" smtClean="0"/>
              <a:t>session 1, you will learn about the notion of provenance and the "Open Provenance Vision", an architectural vision allowing the provenance of individual components to be expressed uniformly represented, connected in a coherent fashion, and queried seamlessly. These ideas were developed in the context of the Provenance Challenge Series, a community activity that led to the development of the Open Provenance Model.</a:t>
            </a:r>
          </a:p>
          <a:p>
            <a:r>
              <a:rPr lang="en-US" b="1" dirty="0" smtClean="0"/>
              <a:t>Session 2: OPM Overview, Specification and </a:t>
            </a:r>
            <a:r>
              <a:rPr lang="en-US" b="1" dirty="0" smtClean="0"/>
              <a:t>Formalization</a:t>
            </a:r>
            <a:r>
              <a:rPr lang="en-US" dirty="0" smtClean="0"/>
              <a:t> </a:t>
            </a:r>
            <a:r>
              <a:rPr lang="en-US" dirty="0" smtClean="0"/>
              <a:t>(1 hour</a:t>
            </a:r>
            <a:r>
              <a:rPr lang="en-US" dirty="0" smtClean="0"/>
              <a:t>)</a:t>
            </a:r>
          </a:p>
          <a:p>
            <a:pPr>
              <a:buNone/>
            </a:pPr>
            <a:r>
              <a:rPr lang="en-US" dirty="0" smtClean="0"/>
              <a:t>	In </a:t>
            </a:r>
            <a:r>
              <a:rPr lang="en-US" dirty="0" smtClean="0"/>
              <a:t>session 2, you will learn about the core constituents of the OPM data model, its inference rules and </a:t>
            </a:r>
            <a:r>
              <a:rPr lang="en-US" dirty="0" smtClean="0"/>
              <a:t>extant </a:t>
            </a:r>
            <a:r>
              <a:rPr lang="en-US" dirty="0" smtClean="0"/>
              <a:t>efforts for </a:t>
            </a:r>
            <a:r>
              <a:rPr lang="en-US" dirty="0" smtClean="0"/>
              <a:t>providing </a:t>
            </a:r>
            <a:r>
              <a:rPr lang="en-US" dirty="0" smtClean="0"/>
              <a:t>a semantics to OPM.</a:t>
            </a:r>
          </a:p>
          <a:p>
            <a:r>
              <a:rPr lang="en-US" b="1" dirty="0" smtClean="0"/>
              <a:t>Session 3: OPM Bindings</a:t>
            </a:r>
            <a:r>
              <a:rPr lang="en-US" dirty="0" smtClean="0"/>
              <a:t> (0.5 hour</a:t>
            </a:r>
            <a:r>
              <a:rPr lang="en-US" dirty="0" smtClean="0"/>
              <a:t>)</a:t>
            </a:r>
          </a:p>
          <a:p>
            <a:pPr>
              <a:buNone/>
            </a:pPr>
            <a:r>
              <a:rPr lang="en-US" dirty="0" smtClean="0"/>
              <a:t>	</a:t>
            </a:r>
            <a:r>
              <a:rPr lang="en-US" dirty="0" smtClean="0"/>
              <a:t>In </a:t>
            </a:r>
            <a:r>
              <a:rPr lang="en-US" dirty="0" smtClean="0"/>
              <a:t>session 3, you will learn how to serialize an OPM Graph in a concrete serialization format. Specifically, this session will cover the XML Schema for OPM, the OWL ontology for OPM, and the challenges in implementing OPM inferences with Semantic Web technologies.</a:t>
            </a:r>
          </a:p>
          <a:p>
            <a:r>
              <a:rPr lang="en-US" b="1" dirty="0" smtClean="0"/>
              <a:t>Session 4: Use Cases</a:t>
            </a:r>
            <a:r>
              <a:rPr lang="en-US" dirty="0" smtClean="0"/>
              <a:t> (1 hour</a:t>
            </a:r>
            <a:r>
              <a:rPr lang="en-US" dirty="0" smtClean="0"/>
              <a:t>)</a:t>
            </a:r>
          </a:p>
          <a:p>
            <a:pPr>
              <a:buNone/>
            </a:pPr>
            <a:r>
              <a:rPr lang="en-US" dirty="0" smtClean="0"/>
              <a:t>	</a:t>
            </a:r>
            <a:r>
              <a:rPr lang="en-US" dirty="0" smtClean="0"/>
              <a:t>In </a:t>
            </a:r>
            <a:r>
              <a:rPr lang="en-US" dirty="0" smtClean="0"/>
              <a:t>session 4, you will learn about use cases that demonstrate the need for provenance, drawn from the W3C Incubator on provenance and the </a:t>
            </a:r>
            <a:r>
              <a:rPr lang="en-US" dirty="0" err="1" smtClean="0"/>
              <a:t>data.gov.uk</a:t>
            </a:r>
            <a:r>
              <a:rPr lang="en-US" dirty="0" smtClean="0"/>
              <a:t> application. You will also learn how to identify and organize provenance issues from a use case, and determine how OPM can help. To foster interactions, participants are invited to think about and bring their own use cases.</a:t>
            </a:r>
            <a:r>
              <a:rPr lang="en-US" dirty="0" smtClean="0"/>
              <a:t> </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Tutorial contents</a:t>
            </a:r>
            <a:endParaRPr lang="en-US"/>
          </a:p>
        </p:txBody>
      </p:sp>
      <p:sp>
        <p:nvSpPr>
          <p:cNvPr id="3" name="Content Placeholder 2"/>
          <p:cNvSpPr>
            <a:spLocks noGrp="1"/>
          </p:cNvSpPr>
          <p:nvPr>
            <p:ph idx="1"/>
          </p:nvPr>
        </p:nvSpPr>
        <p:spPr/>
        <p:txBody>
          <a:bodyPr>
            <a:normAutofit fontScale="55000" lnSpcReduction="20000"/>
          </a:bodyPr>
          <a:lstStyle/>
          <a:p>
            <a:r>
              <a:rPr lang="en-US" b="1" dirty="0" smtClean="0"/>
              <a:t>Session </a:t>
            </a:r>
            <a:r>
              <a:rPr lang="en-US" b="1" dirty="0" smtClean="0"/>
              <a:t>5: Emerging Profiles</a:t>
            </a:r>
            <a:r>
              <a:rPr lang="en-US" dirty="0" smtClean="0"/>
              <a:t> (1 hour</a:t>
            </a:r>
            <a:r>
              <a:rPr lang="en-US" dirty="0" smtClean="0"/>
              <a:t>)</a:t>
            </a:r>
          </a:p>
          <a:p>
            <a:pPr>
              <a:buNone/>
            </a:pPr>
            <a:r>
              <a:rPr lang="en-US" dirty="0" smtClean="0"/>
              <a:t>	</a:t>
            </a:r>
            <a:r>
              <a:rPr lang="en-US" dirty="0" smtClean="0"/>
              <a:t>In </a:t>
            </a:r>
            <a:r>
              <a:rPr lang="en-US" dirty="0" smtClean="0"/>
              <a:t>session 5, you will learn about: how to extend OPM through profiles, the content of a profile, four emerging profiles for OPM, how to get involved with your own profile</a:t>
            </a:r>
          </a:p>
          <a:p>
            <a:r>
              <a:rPr lang="en-US" b="1" dirty="0" smtClean="0"/>
              <a:t>Session 6: OPM and Inter-Operability</a:t>
            </a:r>
            <a:r>
              <a:rPr lang="en-US" dirty="0" smtClean="0"/>
              <a:t> (0.5 hour</a:t>
            </a:r>
            <a:r>
              <a:rPr lang="en-US" dirty="0" smtClean="0"/>
              <a:t>)</a:t>
            </a:r>
          </a:p>
          <a:p>
            <a:pPr>
              <a:buNone/>
            </a:pPr>
            <a:r>
              <a:rPr lang="en-US" dirty="0" smtClean="0"/>
              <a:t>	</a:t>
            </a:r>
            <a:r>
              <a:rPr lang="en-US" dirty="0" smtClean="0"/>
              <a:t>In </a:t>
            </a:r>
            <a:r>
              <a:rPr lang="en-US" dirty="0" smtClean="0"/>
              <a:t>session 6, you will learn about steps towards interoperability, interoperability challenges, and next steps towards achieving interoperability.</a:t>
            </a:r>
          </a:p>
          <a:p>
            <a:r>
              <a:rPr lang="en-US" b="1" dirty="0" smtClean="0"/>
              <a:t>Session 7: Provenance Vocabulary</a:t>
            </a:r>
            <a:r>
              <a:rPr lang="en-US" dirty="0" smtClean="0"/>
              <a:t> (1 hour</a:t>
            </a:r>
            <a:r>
              <a:rPr lang="en-US" dirty="0" smtClean="0"/>
              <a:t>)</a:t>
            </a:r>
          </a:p>
          <a:p>
            <a:pPr>
              <a:buNone/>
            </a:pPr>
            <a:r>
              <a:rPr lang="en-US" dirty="0" smtClean="0"/>
              <a:t>	</a:t>
            </a:r>
            <a:r>
              <a:rPr lang="en-US" dirty="0" smtClean="0"/>
              <a:t>In </a:t>
            </a:r>
            <a:r>
              <a:rPr lang="en-US" dirty="0" smtClean="0"/>
              <a:t>session 7, you will learn about the Open Provenance Model Vocabulary (OPMV), a Semantic Web approach to provenance aiming to be compatible with OPM, and its application to the </a:t>
            </a:r>
            <a:r>
              <a:rPr lang="en-US" dirty="0" err="1" smtClean="0"/>
              <a:t>data.gov.uk</a:t>
            </a:r>
            <a:r>
              <a:rPr lang="en-US" dirty="0" smtClean="0"/>
              <a:t> application.</a:t>
            </a:r>
          </a:p>
          <a:p>
            <a:r>
              <a:rPr lang="en-US" b="1" dirty="0" smtClean="0"/>
              <a:t>Session 8: Hands on Session</a:t>
            </a:r>
            <a:r>
              <a:rPr lang="en-US" dirty="0" smtClean="0"/>
              <a:t> (2 hours).</a:t>
            </a:r>
            <a:r>
              <a:rPr lang="en-US" dirty="0" smtClean="0"/>
              <a:t> </a:t>
            </a:r>
          </a:p>
          <a:p>
            <a:pPr>
              <a:buNone/>
            </a:pPr>
            <a:r>
              <a:rPr lang="en-US" dirty="0" smtClean="0"/>
              <a:t>	In </a:t>
            </a:r>
            <a:r>
              <a:rPr lang="en-US" dirty="0" smtClean="0"/>
              <a:t>Session 8, you will learn how to design an OPM graph, and generate it from Java (with the OPM toolbox) or craft it by hand (from </a:t>
            </a:r>
            <a:r>
              <a:rPr lang="en-US" dirty="0" err="1" smtClean="0"/>
              <a:t>Protege</a:t>
            </a:r>
            <a:r>
              <a:rPr lang="en-US" dirty="0" smtClean="0"/>
              <a:t>), or both; you will then learn how to embed provenance inside a document using </a:t>
            </a:r>
            <a:r>
              <a:rPr lang="en-US" dirty="0" err="1" smtClean="0"/>
              <a:t>ProvenanceJS</a:t>
            </a:r>
            <a:r>
              <a:rPr lang="en-US" dirty="0" smtClean="0"/>
              <a:t>.</a:t>
            </a:r>
            <a:r>
              <a:rPr lang="en-US" dirty="0" smtClean="0"/>
              <a:t> </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Timetable …</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Presenters</a:t>
            </a:r>
            <a:endParaRPr lang="en-US" dirty="0"/>
          </a:p>
        </p:txBody>
      </p:sp>
      <p:sp>
        <p:nvSpPr>
          <p:cNvPr id="3" name="Content Placeholder 2"/>
          <p:cNvSpPr>
            <a:spLocks noGrp="1"/>
          </p:cNvSpPr>
          <p:nvPr>
            <p:ph idx="1"/>
          </p:nvPr>
        </p:nvSpPr>
        <p:spPr/>
        <p:txBody>
          <a:bodyPr/>
          <a:lstStyle/>
          <a:p>
            <a:r>
              <a:rPr lang="en-US" dirty="0" smtClean="0"/>
              <a:t>Luc Moreau (</a:t>
            </a:r>
            <a:r>
              <a:rPr lang="en-US" dirty="0" smtClean="0">
                <a:hlinkClick r:id="rId2"/>
              </a:rPr>
              <a:t>l.moreau@ecs.soton.ac.uk</a:t>
            </a:r>
            <a:r>
              <a:rPr lang="en-US" dirty="0" smtClean="0"/>
              <a:t>)</a:t>
            </a:r>
          </a:p>
          <a:p>
            <a:r>
              <a:rPr lang="en-US" dirty="0" smtClean="0"/>
              <a:t>Paul </a:t>
            </a:r>
            <a:r>
              <a:rPr lang="en-US" dirty="0" err="1" smtClean="0"/>
              <a:t>Groth</a:t>
            </a:r>
            <a:r>
              <a:rPr lang="en-US" dirty="0" smtClean="0"/>
              <a:t> (</a:t>
            </a:r>
            <a:r>
              <a:rPr lang="en-US" dirty="0" smtClean="0">
                <a:hlinkClick r:id="rId3"/>
              </a:rPr>
              <a:t>pgroth@</a:t>
            </a:r>
            <a:r>
              <a:rPr lang="en-US" dirty="0" smtClean="0">
                <a:hlinkClick r:id="rId3"/>
              </a:rPr>
              <a:t>few.vu.nl</a:t>
            </a:r>
            <a:r>
              <a:rPr lang="en-US" dirty="0" smtClean="0"/>
              <a:t>)</a:t>
            </a:r>
          </a:p>
          <a:p>
            <a:r>
              <a:rPr lang="en-US" dirty="0" smtClean="0"/>
              <a:t>Jun Zhao (</a:t>
            </a:r>
            <a:r>
              <a:rPr lang="en-US" dirty="0" smtClean="0">
                <a:hlinkClick r:id="rId4"/>
              </a:rPr>
              <a:t>jun.zhao@</a:t>
            </a:r>
            <a:r>
              <a:rPr lang="en-US" dirty="0" smtClean="0">
                <a:hlinkClick r:id="rId4"/>
              </a:rPr>
              <a:t>zoo.ox.ac.uk</a:t>
            </a:r>
            <a:r>
              <a:rPr lang="en-US" dirty="0" smtClean="0"/>
              <a:t>)</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Material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hlinkClick r:id="rId2"/>
              </a:rPr>
              <a:t>http://openprovenance.org/tutorial</a:t>
            </a:r>
            <a:endParaRPr lang="en-US" dirty="0" smtClean="0"/>
          </a:p>
          <a:p>
            <a:pPr>
              <a:buNone/>
            </a:pPr>
            <a:endParaRPr lang="en-US" dirty="0" smtClean="0"/>
          </a:p>
          <a:p>
            <a:r>
              <a:rPr lang="en-US" dirty="0" smtClean="0"/>
              <a:t>Tar ball: </a:t>
            </a:r>
            <a:r>
              <a:rPr lang="en-US" dirty="0" smtClean="0">
                <a:hlinkClick r:id="rId3"/>
              </a:rPr>
              <a:t>http://openprovenance.org/tutorial/opm-tutorial-</a:t>
            </a:r>
            <a:r>
              <a:rPr lang="en-US" dirty="0" smtClean="0">
                <a:hlinkClick r:id="rId3"/>
              </a:rPr>
              <a:t>download.tar.gz</a:t>
            </a:r>
            <a:endParaRPr lang="en-US" dirty="0" smtClean="0"/>
          </a:p>
          <a:p>
            <a:endParaRPr lang="en-US" dirty="0" smtClean="0"/>
          </a:p>
          <a:p>
            <a:r>
              <a:rPr lang="en-US" dirty="0" smtClean="0"/>
              <a:t>The </a:t>
            </a:r>
            <a:r>
              <a:rPr lang="en-US" dirty="0" smtClean="0"/>
              <a:t>Open Provenance Tutorial at FIS'10, Berlin, 2010 by </a:t>
            </a:r>
            <a:r>
              <a:rPr lang="en-US" dirty="0" smtClean="0">
                <a:hlinkClick r:id="rId2"/>
              </a:rPr>
              <a:t>Luc Moreau, Paul Groth, Jun Zhao</a:t>
            </a:r>
            <a:r>
              <a:rPr lang="en-US" dirty="0" smtClean="0"/>
              <a:t> is licensed under a </a:t>
            </a:r>
            <a:r>
              <a:rPr lang="en-US" dirty="0" smtClean="0">
                <a:hlinkClick r:id="rId4"/>
              </a:rPr>
              <a:t>Creative Commons Attribution-ShareAlike 3.0 License</a:t>
            </a:r>
            <a:r>
              <a:rPr lang="en-US" dirty="0" smtClean="0"/>
              <a: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17233</TotalTime>
  <Words>564</Words>
  <Application>Microsoft Macintosh PowerPoint</Application>
  <PresentationFormat>On-screen Show (4:3)</PresentationFormat>
  <Paragraphs>33</Paragraphs>
  <Slides>6</Slides>
  <Notes>0</Notes>
  <HiddenSlides>0</HiddenSlides>
  <MMClips>0</MMClips>
  <ScaleCrop>false</ScaleCrop>
  <HeadingPairs>
    <vt:vector size="4" baseType="variant">
      <vt:variant>
        <vt:lpstr>Design Template</vt:lpstr>
      </vt:variant>
      <vt:variant>
        <vt:i4>1</vt:i4>
      </vt:variant>
      <vt:variant>
        <vt:lpstr>Slide Titles</vt:lpstr>
      </vt:variant>
      <vt:variant>
        <vt:i4>6</vt:i4>
      </vt:variant>
    </vt:vector>
  </HeadingPairs>
  <TitlesOfParts>
    <vt:vector size="7" baseType="lpstr">
      <vt:lpstr>Office Theme</vt:lpstr>
      <vt:lpstr>Open Provenance Model Tutorial  Session 0: Introduction</vt:lpstr>
      <vt:lpstr>Tutorial contents</vt:lpstr>
      <vt:lpstr>Tutorial contents</vt:lpstr>
      <vt:lpstr>Timetable …</vt:lpstr>
      <vt:lpstr>Presenters</vt:lpstr>
      <vt:lpstr>Online Material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Luc Moreau</cp:lastModifiedBy>
  <cp:revision>253</cp:revision>
  <dcterms:created xsi:type="dcterms:W3CDTF">2010-09-16T07:24:43Z</dcterms:created>
  <dcterms:modified xsi:type="dcterms:W3CDTF">2010-09-16T07:33:20Z</dcterms:modified>
</cp:coreProperties>
</file>