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71" r:id="rId3"/>
    <p:sldId id="316" r:id="rId4"/>
    <p:sldId id="361" r:id="rId5"/>
    <p:sldId id="365" r:id="rId6"/>
    <p:sldId id="366" r:id="rId7"/>
    <p:sldId id="350" r:id="rId8"/>
    <p:sldId id="349" r:id="rId9"/>
    <p:sldId id="351" r:id="rId10"/>
    <p:sldId id="352" r:id="rId11"/>
    <p:sldId id="353" r:id="rId12"/>
    <p:sldId id="354" r:id="rId13"/>
    <p:sldId id="367" r:id="rId14"/>
    <p:sldId id="355" r:id="rId15"/>
    <p:sldId id="356" r:id="rId16"/>
    <p:sldId id="357" r:id="rId17"/>
    <p:sldId id="369" r:id="rId18"/>
    <p:sldId id="358" r:id="rId19"/>
    <p:sldId id="359" r:id="rId20"/>
    <p:sldId id="360" r:id="rId21"/>
    <p:sldId id="304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9" r:id="rId32"/>
    <p:sldId id="270" r:id="rId33"/>
    <p:sldId id="346" r:id="rId34"/>
    <p:sldId id="271" r:id="rId35"/>
    <p:sldId id="272" r:id="rId36"/>
    <p:sldId id="370" r:id="rId37"/>
    <p:sldId id="373" r:id="rId38"/>
    <p:sldId id="374" r:id="rId39"/>
    <p:sldId id="37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3CDDD"/>
    <a:srgbClr val="385D8A"/>
    <a:srgbClr val="FF0000"/>
    <a:srgbClr val="FFFFFF"/>
    <a:srgbClr val="F3F3F3"/>
    <a:srgbClr val="E9E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85" autoAdjust="0"/>
    <p:restoredTop sz="94635" autoAdjust="0"/>
  </p:normalViewPr>
  <p:slideViewPr>
    <p:cSldViewPr>
      <p:cViewPr varScale="1">
        <p:scale>
          <a:sx n="113" d="100"/>
          <a:sy n="113" d="100"/>
        </p:scale>
        <p:origin x="-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6F4D3-57C1-5F4D-A52E-3E64C821DFC9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DBE39-B30B-204C-B56A-F67E43DA9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C68A8-7215-42C4-B568-0663A88D982B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83526-4707-42F5-AF1A-E5B3558AC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214554"/>
            <a:ext cx="8572560" cy="41434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6492875"/>
            <a:ext cx="400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14B8-9BC4-45CB-A8C1-21B87A23A7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617538"/>
            <a:ext cx="7277100" cy="601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17713"/>
            <a:ext cx="773588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151313"/>
            <a:ext cx="773588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4657-FF5F-401B-AEA0-1F0B7739EF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9082-3220-4074-9634-C5993CE68BE1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9082-3220-4074-9634-C5993CE68BE1}" type="datetimeFigureOut">
              <a:rPr lang="en-US" smtClean="0"/>
              <a:pPr/>
              <a:t>9/19/10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40C8-DC60-4027-986F-257113CD0F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pm-logo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35012" y="0"/>
            <a:ext cx="2008988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.Moreau@ecs.soton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10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gif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hyperlink" Target="http://ps1sc.org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Open Provenance Model Tutorial</a:t>
            </a:r>
            <a:br>
              <a:rPr lang="en-GB" dirty="0" smtClean="0"/>
            </a:br>
            <a:r>
              <a:rPr lang="en-GB" b="1" i="1" dirty="0" smtClean="0"/>
              <a:t> </a:t>
            </a:r>
            <a:r>
              <a:rPr lang="en-GB" sz="3100" i="1" dirty="0" smtClean="0"/>
              <a:t>Session 1: 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Luc Moreau</a:t>
            </a:r>
          </a:p>
          <a:p>
            <a:r>
              <a:rPr lang="en-US" dirty="0" smtClean="0">
                <a:hlinkClick r:id="rId2"/>
              </a:rPr>
              <a:t>L.Moreau@ecs.soton.ac.uk</a:t>
            </a:r>
            <a:endParaRPr lang="en-US" dirty="0" smtClean="0"/>
          </a:p>
          <a:p>
            <a:r>
              <a:rPr lang="en-US" dirty="0" smtClean="0"/>
              <a:t>University </a:t>
            </a:r>
            <a:r>
              <a:rPr lang="en-US" smtClean="0"/>
              <a:t>of Southampton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TextBox 91"/>
          <p:cNvSpPr txBox="1">
            <a:spLocks noChangeArrowheads="1"/>
          </p:cNvSpPr>
          <p:nvPr/>
        </p:nvSpPr>
        <p:spPr bwMode="auto">
          <a:xfrm>
            <a:off x="0" y="357166"/>
            <a:ext cx="3571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libri" pitchFamily="34" charset="0"/>
              </a:rPr>
              <a:t>The </a:t>
            </a: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Science Lifecycle</a:t>
            </a:r>
            <a:endParaRPr lang="en-GB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2224" y="2814612"/>
            <a:ext cx="2378869" cy="147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66"/>
          <p:cNvSpPr txBox="1">
            <a:spLocks noChangeArrowheads="1"/>
          </p:cNvSpPr>
          <p:nvPr/>
        </p:nvSpPr>
        <p:spPr bwMode="auto">
          <a:xfrm>
            <a:off x="3841882" y="2021660"/>
            <a:ext cx="1864518" cy="4714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Arial" pitchFamily="34" charset="0"/>
              </a:rPr>
              <a:t>scientists</a:t>
            </a:r>
            <a:endParaRPr lang="en-US" sz="2800" b="1" dirty="0">
              <a:latin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97278" y="4989175"/>
            <a:ext cx="2337435" cy="1104423"/>
            <a:chOff x="703" y="2251"/>
            <a:chExt cx="1497" cy="773"/>
          </a:xfrm>
        </p:grpSpPr>
        <p:sp>
          <p:nvSpPr>
            <p:cNvPr id="3144" name="AutoShape 10"/>
            <p:cNvSpPr>
              <a:spLocks noChangeArrowheads="1"/>
            </p:cNvSpPr>
            <p:nvPr/>
          </p:nvSpPr>
          <p:spPr bwMode="auto">
            <a:xfrm>
              <a:off x="1292" y="2251"/>
              <a:ext cx="273" cy="350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747" y="2251"/>
              <a:ext cx="453" cy="557"/>
              <a:chOff x="1747" y="2251"/>
              <a:chExt cx="453" cy="557"/>
            </a:xfrm>
          </p:grpSpPr>
          <p:sp>
            <p:nvSpPr>
              <p:cNvPr id="3149" name="AutoShape 13"/>
              <p:cNvSpPr>
                <a:spLocks noChangeArrowheads="1"/>
              </p:cNvSpPr>
              <p:nvPr/>
            </p:nvSpPr>
            <p:spPr bwMode="auto">
              <a:xfrm>
                <a:off x="1838" y="2251"/>
                <a:ext cx="226" cy="267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50" name="Text Box 14"/>
              <p:cNvSpPr txBox="1">
                <a:spLocks noChangeArrowheads="1"/>
              </p:cNvSpPr>
              <p:nvPr/>
            </p:nvSpPr>
            <p:spPr bwMode="auto">
              <a:xfrm>
                <a:off x="1747" y="2478"/>
                <a:ext cx="45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400" b="1">
                    <a:latin typeface="Calibri" pitchFamily="34" charset="0"/>
                  </a:rPr>
                  <a:t>Local</a:t>
                </a:r>
                <a:br>
                  <a:rPr lang="en-GB" sz="1400" b="1">
                    <a:latin typeface="Calibri" pitchFamily="34" charset="0"/>
                  </a:rPr>
                </a:br>
                <a:r>
                  <a:rPr lang="en-GB" sz="1400" b="1">
                    <a:latin typeface="Calibri" pitchFamily="34" charset="0"/>
                  </a:rPr>
                  <a:t>Web</a:t>
                </a:r>
                <a:endParaRPr lang="en-US" sz="1400" b="1">
                  <a:latin typeface="Calibri" pitchFamily="34" charset="0"/>
                </a:endParaRP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703" y="2251"/>
              <a:ext cx="832" cy="773"/>
              <a:chOff x="703" y="2296"/>
              <a:chExt cx="832" cy="773"/>
            </a:xfrm>
          </p:grpSpPr>
          <p:sp>
            <p:nvSpPr>
              <p:cNvPr id="3147" name="AutoShape 16"/>
              <p:cNvSpPr>
                <a:spLocks noChangeArrowheads="1"/>
              </p:cNvSpPr>
              <p:nvPr/>
            </p:nvSpPr>
            <p:spPr bwMode="auto">
              <a:xfrm>
                <a:off x="703" y="2296"/>
                <a:ext cx="318" cy="396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48" name="Text Box 17"/>
              <p:cNvSpPr txBox="1">
                <a:spLocks noChangeArrowheads="1"/>
              </p:cNvSpPr>
              <p:nvPr/>
            </p:nvSpPr>
            <p:spPr bwMode="auto">
              <a:xfrm>
                <a:off x="764" y="2739"/>
                <a:ext cx="77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400" b="1">
                    <a:latin typeface="Calibri" pitchFamily="34" charset="0"/>
                  </a:rPr>
                  <a:t>Repositories</a:t>
                </a:r>
                <a:endParaRPr lang="en-US" sz="1400" b="1">
                  <a:latin typeface="Calibri" pitchFamily="34" charset="0"/>
                </a:endParaRPr>
              </a:p>
            </p:txBody>
          </p:sp>
        </p:grpSp>
      </p:grpSp>
      <p:sp>
        <p:nvSpPr>
          <p:cNvPr id="3077" name="AutoShape 18"/>
          <p:cNvSpPr>
            <a:spLocks noChangeArrowheads="1"/>
          </p:cNvSpPr>
          <p:nvPr/>
        </p:nvSpPr>
        <p:spPr bwMode="auto">
          <a:xfrm rot="6301308">
            <a:off x="1819486" y="4729857"/>
            <a:ext cx="328613" cy="70009"/>
          </a:xfrm>
          <a:prstGeom prst="rightArrow">
            <a:avLst>
              <a:gd name="adj1" fmla="val 23528"/>
              <a:gd name="adj2" fmla="val 11660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>
              <a:latin typeface="Calibri" pitchFamily="34" charset="0"/>
            </a:endParaRPr>
          </a:p>
        </p:txBody>
      </p:sp>
      <p:sp>
        <p:nvSpPr>
          <p:cNvPr id="3078" name="AutoShape 19"/>
          <p:cNvSpPr>
            <a:spLocks noChangeArrowheads="1"/>
          </p:cNvSpPr>
          <p:nvPr/>
        </p:nvSpPr>
        <p:spPr bwMode="auto">
          <a:xfrm rot="4376636">
            <a:off x="2822468" y="4556977"/>
            <a:ext cx="328613" cy="70009"/>
          </a:xfrm>
          <a:prstGeom prst="rightArrow">
            <a:avLst>
              <a:gd name="adj1" fmla="val 23528"/>
              <a:gd name="adj2" fmla="val 11660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>
              <a:latin typeface="Calibri" pitchFamily="34" charset="0"/>
            </a:endParaRPr>
          </a:p>
        </p:txBody>
      </p:sp>
      <p:sp>
        <p:nvSpPr>
          <p:cNvPr id="3079" name="AutoShape 20"/>
          <p:cNvSpPr>
            <a:spLocks noChangeArrowheads="1"/>
          </p:cNvSpPr>
          <p:nvPr/>
        </p:nvSpPr>
        <p:spPr bwMode="auto">
          <a:xfrm rot="5400000">
            <a:off x="2462424" y="4788435"/>
            <a:ext cx="200025" cy="70008"/>
          </a:xfrm>
          <a:prstGeom prst="rightArrow">
            <a:avLst>
              <a:gd name="adj1" fmla="val 23528"/>
              <a:gd name="adj2" fmla="val 7097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>
              <a:latin typeface="Calibri" pitchFamily="34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197391" y="1725910"/>
            <a:ext cx="584359" cy="712946"/>
            <a:chOff x="1292" y="1389"/>
            <a:chExt cx="409" cy="499"/>
          </a:xfrm>
        </p:grpSpPr>
        <p:sp>
          <p:nvSpPr>
            <p:cNvPr id="3142" name="AutoShape 23"/>
            <p:cNvSpPr>
              <a:spLocks noChangeArrowheads="1"/>
            </p:cNvSpPr>
            <p:nvPr/>
          </p:nvSpPr>
          <p:spPr bwMode="auto">
            <a:xfrm>
              <a:off x="1292" y="1389"/>
              <a:ext cx="363" cy="408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143" name="AutoShape 24"/>
            <p:cNvSpPr>
              <a:spLocks noChangeArrowheads="1"/>
            </p:cNvSpPr>
            <p:nvPr/>
          </p:nvSpPr>
          <p:spPr bwMode="auto">
            <a:xfrm>
              <a:off x="1338" y="1480"/>
              <a:ext cx="363" cy="408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</p:grpSp>
      <p:sp>
        <p:nvSpPr>
          <p:cNvPr id="3081" name="AutoShape 25"/>
          <p:cNvSpPr>
            <a:spLocks noChangeArrowheads="1"/>
          </p:cNvSpPr>
          <p:nvPr/>
        </p:nvSpPr>
        <p:spPr bwMode="auto">
          <a:xfrm rot="18214464">
            <a:off x="2079518" y="2803902"/>
            <a:ext cx="328613" cy="70009"/>
          </a:xfrm>
          <a:prstGeom prst="rightArrow">
            <a:avLst>
              <a:gd name="adj1" fmla="val 23528"/>
              <a:gd name="adj2" fmla="val 11660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>
              <a:latin typeface="Calibri" pitchFamily="34" charset="0"/>
            </a:endParaRPr>
          </a:p>
        </p:txBody>
      </p:sp>
      <p:sp>
        <p:nvSpPr>
          <p:cNvPr id="3082" name="AutoShape 26"/>
          <p:cNvSpPr>
            <a:spLocks noChangeArrowheads="1"/>
          </p:cNvSpPr>
          <p:nvPr/>
        </p:nvSpPr>
        <p:spPr bwMode="auto">
          <a:xfrm rot="16990452">
            <a:off x="2339551" y="2863909"/>
            <a:ext cx="328613" cy="70009"/>
          </a:xfrm>
          <a:prstGeom prst="rightArrow">
            <a:avLst>
              <a:gd name="adj1" fmla="val 23528"/>
              <a:gd name="adj2" fmla="val 11660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>
              <a:latin typeface="Calibri" pitchFamily="34" charset="0"/>
            </a:endParaRPr>
          </a:p>
        </p:txBody>
      </p:sp>
      <p:sp>
        <p:nvSpPr>
          <p:cNvPr id="3083" name="AutoShape 27"/>
          <p:cNvSpPr>
            <a:spLocks noChangeArrowheads="1"/>
          </p:cNvSpPr>
          <p:nvPr/>
        </p:nvSpPr>
        <p:spPr bwMode="auto">
          <a:xfrm rot="16200000">
            <a:off x="2598155" y="2868195"/>
            <a:ext cx="328613" cy="70008"/>
          </a:xfrm>
          <a:prstGeom prst="rightArrow">
            <a:avLst>
              <a:gd name="adj1" fmla="val 23528"/>
              <a:gd name="adj2" fmla="val 11660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>
              <a:latin typeface="Calibri" pitchFamily="34" charset="0"/>
            </a:endParaRPr>
          </a:p>
        </p:txBody>
      </p:sp>
      <p:sp>
        <p:nvSpPr>
          <p:cNvPr id="3084" name="laptop"/>
          <p:cNvSpPr>
            <a:spLocks noEditPoints="1" noChangeArrowheads="1"/>
          </p:cNvSpPr>
          <p:nvPr/>
        </p:nvSpPr>
        <p:spPr bwMode="auto">
          <a:xfrm>
            <a:off x="6300761" y="1252993"/>
            <a:ext cx="842963" cy="71151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2000">
              <a:latin typeface="Calibri" pitchFamily="34" charset="0"/>
            </a:endParaRPr>
          </a:p>
        </p:txBody>
      </p:sp>
      <p:sp>
        <p:nvSpPr>
          <p:cNvPr id="3085" name="laptop"/>
          <p:cNvSpPr>
            <a:spLocks noEditPoints="1" noChangeArrowheads="1"/>
          </p:cNvSpPr>
          <p:nvPr/>
        </p:nvSpPr>
        <p:spPr bwMode="auto">
          <a:xfrm>
            <a:off x="6106451" y="1577319"/>
            <a:ext cx="842963" cy="71151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2000">
              <a:latin typeface="Calibri" pitchFamily="34" charset="0"/>
            </a:endParaRPr>
          </a:p>
        </p:txBody>
      </p:sp>
      <p:sp>
        <p:nvSpPr>
          <p:cNvPr id="3086" name="Text Box 35"/>
          <p:cNvSpPr txBox="1">
            <a:spLocks noChangeArrowheads="1"/>
          </p:cNvSpPr>
          <p:nvPr/>
        </p:nvSpPr>
        <p:spPr bwMode="auto">
          <a:xfrm>
            <a:off x="5976435" y="2354560"/>
            <a:ext cx="95154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Calibri" pitchFamily="34" charset="0"/>
              </a:rPr>
              <a:t>Graduate Students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3087" name="Text Box 37"/>
          <p:cNvSpPr txBox="1">
            <a:spLocks noChangeArrowheads="1"/>
          </p:cNvSpPr>
          <p:nvPr/>
        </p:nvSpPr>
        <p:spPr bwMode="auto">
          <a:xfrm>
            <a:off x="6453637" y="628629"/>
            <a:ext cx="1393031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Calibri" pitchFamily="34" charset="0"/>
              </a:rPr>
              <a:t>Undergraduate Students</a:t>
            </a:r>
            <a:endParaRPr lang="en-US" sz="1400" b="1">
              <a:latin typeface="Calibri" pitchFamily="34" charset="0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4291938" y="500042"/>
            <a:ext cx="1800225" cy="1092993"/>
            <a:chOff x="1927" y="119"/>
            <a:chExt cx="1043" cy="771"/>
          </a:xfrm>
        </p:grpSpPr>
        <p:sp>
          <p:nvSpPr>
            <p:cNvPr id="3140" name="AutoShape 39"/>
            <p:cNvSpPr>
              <a:spLocks noChangeArrowheads="1"/>
            </p:cNvSpPr>
            <p:nvPr/>
          </p:nvSpPr>
          <p:spPr bwMode="auto">
            <a:xfrm>
              <a:off x="2225" y="527"/>
              <a:ext cx="318" cy="363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141" name="Rectangle 40"/>
            <p:cNvSpPr>
              <a:spLocks noChangeArrowheads="1"/>
            </p:cNvSpPr>
            <p:nvPr/>
          </p:nvSpPr>
          <p:spPr bwMode="auto">
            <a:xfrm>
              <a:off x="1927" y="119"/>
              <a:ext cx="104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latin typeface="Calibri" pitchFamily="34" charset="0"/>
                </a:rPr>
                <a:t>Virtual Learning Environment</a:t>
              </a:r>
              <a:endParaRPr lang="en-US" sz="1600" b="1">
                <a:latin typeface="Calibri" pitchFamily="34" charset="0"/>
              </a:endParaRPr>
            </a:p>
          </p:txBody>
        </p:sp>
      </p:grpSp>
      <p:sp>
        <p:nvSpPr>
          <p:cNvPr id="3089" name="AutoShape 44"/>
          <p:cNvSpPr>
            <a:spLocks noChangeArrowheads="1"/>
          </p:cNvSpPr>
          <p:nvPr/>
        </p:nvSpPr>
        <p:spPr bwMode="auto">
          <a:xfrm>
            <a:off x="4167637" y="4099063"/>
            <a:ext cx="322898" cy="38147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>
              <a:latin typeface="Calibri" pitchFamily="34" charset="0"/>
            </a:endParaRPr>
          </a:p>
        </p:txBody>
      </p:sp>
      <p:sp>
        <p:nvSpPr>
          <p:cNvPr id="3090" name="AutoShape 67"/>
          <p:cNvSpPr>
            <a:spLocks noChangeArrowheads="1"/>
          </p:cNvSpPr>
          <p:nvPr/>
        </p:nvSpPr>
        <p:spPr bwMode="auto">
          <a:xfrm>
            <a:off x="4101915" y="4260512"/>
            <a:ext cx="322898" cy="381476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>
              <a:latin typeface="Calibri" pitchFamily="34" charset="0"/>
            </a:endParaRP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714348" y="3074650"/>
            <a:ext cx="3038952" cy="1668780"/>
            <a:chOff x="476" y="1985"/>
            <a:chExt cx="1653" cy="895"/>
          </a:xfrm>
        </p:grpSpPr>
        <p:sp>
          <p:nvSpPr>
            <p:cNvPr id="3135" name="Text Box 74"/>
            <p:cNvSpPr txBox="1">
              <a:spLocks noChangeArrowheads="1"/>
            </p:cNvSpPr>
            <p:nvPr/>
          </p:nvSpPr>
          <p:spPr bwMode="auto">
            <a:xfrm>
              <a:off x="1630" y="2399"/>
              <a:ext cx="499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>
                  <a:latin typeface="Calibri" pitchFamily="34" charset="0"/>
                </a:rPr>
                <a:t>Technical Reports</a:t>
              </a:r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3136" name="Text Box 75"/>
            <p:cNvSpPr txBox="1">
              <a:spLocks noChangeArrowheads="1"/>
            </p:cNvSpPr>
            <p:nvPr/>
          </p:nvSpPr>
          <p:spPr bwMode="auto">
            <a:xfrm>
              <a:off x="976" y="1985"/>
              <a:ext cx="499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>
                  <a:latin typeface="Calibri" pitchFamily="34" charset="0"/>
                </a:rPr>
                <a:t>Reprints</a:t>
              </a:r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3137" name="Text Box 76"/>
            <p:cNvSpPr txBox="1">
              <a:spLocks noChangeArrowheads="1"/>
            </p:cNvSpPr>
            <p:nvPr/>
          </p:nvSpPr>
          <p:spPr bwMode="auto">
            <a:xfrm>
              <a:off x="476" y="2257"/>
              <a:ext cx="591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>
                  <a:latin typeface="Calibri" pitchFamily="34" charset="0"/>
                </a:rPr>
                <a:t>Peer-Reviewed Journal &amp; Conference Papers</a:t>
              </a:r>
              <a:endParaRPr lang="en-US" sz="1400" b="1">
                <a:latin typeface="Calibri" pitchFamily="34" charset="0"/>
              </a:endParaRPr>
            </a:p>
          </p:txBody>
        </p:sp>
        <p:pic>
          <p:nvPicPr>
            <p:cNvPr id="3138" name="Picture 77" descr="j0345755"/>
            <p:cNvPicPr>
              <a:picLocks noChangeAspect="1" noChangeArrowheads="1"/>
            </p:cNvPicPr>
            <p:nvPr/>
          </p:nvPicPr>
          <p:blipFill>
            <a:blip r:embed="rId3" cstate="print"/>
            <a:srcRect t="40277" b="6229"/>
            <a:stretch>
              <a:fillRect/>
            </a:stretch>
          </p:blipFill>
          <p:spPr bwMode="auto">
            <a:xfrm rot="4534904">
              <a:off x="1120" y="1931"/>
              <a:ext cx="394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9" name="Text Box 78"/>
            <p:cNvSpPr txBox="1">
              <a:spLocks noChangeArrowheads="1"/>
            </p:cNvSpPr>
            <p:nvPr/>
          </p:nvSpPr>
          <p:spPr bwMode="auto">
            <a:xfrm>
              <a:off x="1156" y="2523"/>
              <a:ext cx="546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>
                  <a:latin typeface="Calibri" pitchFamily="34" charset="0"/>
                </a:rPr>
                <a:t>Preprints &amp; Metadata</a:t>
              </a:r>
              <a:endParaRPr lang="en-US" sz="1400" b="1">
                <a:latin typeface="Calibri" pitchFamily="34" charset="0"/>
              </a:endParaRPr>
            </a:p>
          </p:txBody>
        </p: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3134651" y="5606395"/>
            <a:ext cx="2380298" cy="1065848"/>
            <a:chOff x="2008" y="3537"/>
            <a:chExt cx="887" cy="746"/>
          </a:xfrm>
        </p:grpSpPr>
        <p:sp>
          <p:nvSpPr>
            <p:cNvPr id="3131" name="Text Box 81"/>
            <p:cNvSpPr txBox="1">
              <a:spLocks noChangeArrowheads="1"/>
            </p:cNvSpPr>
            <p:nvPr/>
          </p:nvSpPr>
          <p:spPr bwMode="auto">
            <a:xfrm>
              <a:off x="2167" y="3604"/>
              <a:ext cx="72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latin typeface="Calibri" pitchFamily="34" charset="0"/>
                </a:rPr>
                <a:t>Certified Experimental Results &amp; Analyses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3132" name="AutoShape 84"/>
            <p:cNvSpPr>
              <a:spLocks noChangeArrowheads="1"/>
            </p:cNvSpPr>
            <p:nvPr/>
          </p:nvSpPr>
          <p:spPr bwMode="auto">
            <a:xfrm rot="-10048065">
              <a:off x="2135" y="3537"/>
              <a:ext cx="230" cy="49"/>
            </a:xfrm>
            <a:prstGeom prst="rightArrow">
              <a:avLst>
                <a:gd name="adj1" fmla="val 23528"/>
                <a:gd name="adj2" fmla="val 11660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3600">
                <a:latin typeface="Calibri" pitchFamily="34" charset="0"/>
              </a:endParaRPr>
            </a:p>
          </p:txBody>
        </p:sp>
        <p:sp>
          <p:nvSpPr>
            <p:cNvPr id="3133" name="AutoShape 85"/>
            <p:cNvSpPr>
              <a:spLocks noChangeArrowheads="1"/>
            </p:cNvSpPr>
            <p:nvPr/>
          </p:nvSpPr>
          <p:spPr bwMode="auto">
            <a:xfrm rot="-10346810">
              <a:off x="2038" y="3674"/>
              <a:ext cx="230" cy="49"/>
            </a:xfrm>
            <a:prstGeom prst="rightArrow">
              <a:avLst>
                <a:gd name="adj1" fmla="val 23528"/>
                <a:gd name="adj2" fmla="val 11660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3600">
                <a:latin typeface="Calibri" pitchFamily="34" charset="0"/>
              </a:endParaRPr>
            </a:p>
          </p:txBody>
        </p:sp>
        <p:sp>
          <p:nvSpPr>
            <p:cNvPr id="3134" name="AutoShape 86"/>
            <p:cNvSpPr>
              <a:spLocks noChangeArrowheads="1"/>
            </p:cNvSpPr>
            <p:nvPr/>
          </p:nvSpPr>
          <p:spPr bwMode="auto">
            <a:xfrm rot="10661241">
              <a:off x="2008" y="3842"/>
              <a:ext cx="230" cy="49"/>
            </a:xfrm>
            <a:prstGeom prst="rightArrow">
              <a:avLst>
                <a:gd name="adj1" fmla="val 23528"/>
                <a:gd name="adj2" fmla="val 11660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3600">
                <a:latin typeface="Calibri" pitchFamily="34" charset="0"/>
              </a:endParaRPr>
            </a:p>
          </p:txBody>
        </p:sp>
      </p:grpSp>
      <p:pic>
        <p:nvPicPr>
          <p:cNvPr id="3093" name="Picture 3" descr="Image of Experiment in progr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7581" y="2547440"/>
            <a:ext cx="135445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6330" y="2814617"/>
            <a:ext cx="1188720" cy="10587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741995" y="4287658"/>
            <a:ext cx="1101566" cy="712947"/>
            <a:chOff x="2562" y="2478"/>
            <a:chExt cx="771" cy="499"/>
          </a:xfrm>
        </p:grpSpPr>
        <p:sp>
          <p:nvSpPr>
            <p:cNvPr id="3112" name="Rectangle 46"/>
            <p:cNvSpPr>
              <a:spLocks noChangeArrowheads="1"/>
            </p:cNvSpPr>
            <p:nvPr/>
          </p:nvSpPr>
          <p:spPr bwMode="auto">
            <a:xfrm>
              <a:off x="2562" y="2705"/>
              <a:ext cx="40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113" name="Rectangle 47"/>
            <p:cNvSpPr>
              <a:spLocks noChangeArrowheads="1"/>
            </p:cNvSpPr>
            <p:nvPr/>
          </p:nvSpPr>
          <p:spPr bwMode="auto">
            <a:xfrm>
              <a:off x="2879" y="2478"/>
              <a:ext cx="181" cy="3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114" name="Rectangle 48"/>
            <p:cNvSpPr>
              <a:spLocks noChangeArrowheads="1"/>
            </p:cNvSpPr>
            <p:nvPr/>
          </p:nvSpPr>
          <p:spPr bwMode="auto">
            <a:xfrm>
              <a:off x="2834" y="2750"/>
              <a:ext cx="499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115" name="Oval 49"/>
            <p:cNvSpPr>
              <a:spLocks noChangeArrowheads="1"/>
            </p:cNvSpPr>
            <p:nvPr/>
          </p:nvSpPr>
          <p:spPr bwMode="auto">
            <a:xfrm>
              <a:off x="2607" y="2750"/>
              <a:ext cx="45" cy="4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116" name="Oval 50"/>
            <p:cNvSpPr>
              <a:spLocks noChangeArrowheads="1"/>
            </p:cNvSpPr>
            <p:nvPr/>
          </p:nvSpPr>
          <p:spPr bwMode="auto">
            <a:xfrm>
              <a:off x="2698" y="2750"/>
              <a:ext cx="45" cy="4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117" name="Oval 51"/>
            <p:cNvSpPr>
              <a:spLocks noChangeArrowheads="1"/>
            </p:cNvSpPr>
            <p:nvPr/>
          </p:nvSpPr>
          <p:spPr bwMode="auto">
            <a:xfrm>
              <a:off x="2607" y="2840"/>
              <a:ext cx="45" cy="4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118" name="Oval 52"/>
            <p:cNvSpPr>
              <a:spLocks noChangeArrowheads="1"/>
            </p:cNvSpPr>
            <p:nvPr/>
          </p:nvSpPr>
          <p:spPr bwMode="auto">
            <a:xfrm>
              <a:off x="2698" y="2840"/>
              <a:ext cx="45" cy="4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119" name="Rectangle 53"/>
            <p:cNvSpPr>
              <a:spLocks noChangeArrowheads="1"/>
            </p:cNvSpPr>
            <p:nvPr/>
          </p:nvSpPr>
          <p:spPr bwMode="auto">
            <a:xfrm>
              <a:off x="2879" y="2796"/>
              <a:ext cx="182" cy="9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3115" y="2796"/>
              <a:ext cx="137" cy="90"/>
              <a:chOff x="1882" y="527"/>
              <a:chExt cx="227" cy="227"/>
            </a:xfrm>
          </p:grpSpPr>
          <p:sp>
            <p:nvSpPr>
              <p:cNvPr id="3122" name="Rectangle 55"/>
              <p:cNvSpPr>
                <a:spLocks noChangeArrowheads="1"/>
              </p:cNvSpPr>
              <p:nvPr/>
            </p:nvSpPr>
            <p:spPr bwMode="auto">
              <a:xfrm>
                <a:off x="1882" y="527"/>
                <a:ext cx="45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23" name="Rectangle 56"/>
              <p:cNvSpPr>
                <a:spLocks noChangeArrowheads="1"/>
              </p:cNvSpPr>
              <p:nvPr/>
            </p:nvSpPr>
            <p:spPr bwMode="auto">
              <a:xfrm>
                <a:off x="1973" y="527"/>
                <a:ext cx="45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24" name="Rectangle 57"/>
              <p:cNvSpPr>
                <a:spLocks noChangeArrowheads="1"/>
              </p:cNvSpPr>
              <p:nvPr/>
            </p:nvSpPr>
            <p:spPr bwMode="auto">
              <a:xfrm>
                <a:off x="2064" y="527"/>
                <a:ext cx="45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25" name="Rectangle 58"/>
              <p:cNvSpPr>
                <a:spLocks noChangeArrowheads="1"/>
              </p:cNvSpPr>
              <p:nvPr/>
            </p:nvSpPr>
            <p:spPr bwMode="auto">
              <a:xfrm>
                <a:off x="1882" y="618"/>
                <a:ext cx="45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26" name="Rectangle 59"/>
              <p:cNvSpPr>
                <a:spLocks noChangeArrowheads="1"/>
              </p:cNvSpPr>
              <p:nvPr/>
            </p:nvSpPr>
            <p:spPr bwMode="auto">
              <a:xfrm>
                <a:off x="1973" y="618"/>
                <a:ext cx="45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27" name="Rectangle 60"/>
              <p:cNvSpPr>
                <a:spLocks noChangeArrowheads="1"/>
              </p:cNvSpPr>
              <p:nvPr/>
            </p:nvSpPr>
            <p:spPr bwMode="auto">
              <a:xfrm>
                <a:off x="2064" y="618"/>
                <a:ext cx="45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28" name="Rectangle 61"/>
              <p:cNvSpPr>
                <a:spLocks noChangeArrowheads="1"/>
              </p:cNvSpPr>
              <p:nvPr/>
            </p:nvSpPr>
            <p:spPr bwMode="auto">
              <a:xfrm>
                <a:off x="1882" y="709"/>
                <a:ext cx="45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29" name="Rectangle 62"/>
              <p:cNvSpPr>
                <a:spLocks noChangeArrowheads="1"/>
              </p:cNvSpPr>
              <p:nvPr/>
            </p:nvSpPr>
            <p:spPr bwMode="auto">
              <a:xfrm>
                <a:off x="1973" y="709"/>
                <a:ext cx="45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30" name="Rectangle 63"/>
              <p:cNvSpPr>
                <a:spLocks noChangeArrowheads="1"/>
              </p:cNvSpPr>
              <p:nvPr/>
            </p:nvSpPr>
            <p:spPr bwMode="auto">
              <a:xfrm>
                <a:off x="2064" y="709"/>
                <a:ext cx="45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</p:grpSp>
        <p:sp>
          <p:nvSpPr>
            <p:cNvPr id="3121" name="Freeform 64"/>
            <p:cNvSpPr>
              <a:spLocks/>
            </p:cNvSpPr>
            <p:nvPr/>
          </p:nvSpPr>
          <p:spPr bwMode="auto">
            <a:xfrm>
              <a:off x="2907" y="2494"/>
              <a:ext cx="75" cy="232"/>
            </a:xfrm>
            <a:custGeom>
              <a:avLst/>
              <a:gdLst>
                <a:gd name="T0" fmla="*/ 57 w 75"/>
                <a:gd name="T1" fmla="*/ 232 h 232"/>
                <a:gd name="T2" fmla="*/ 38 w 75"/>
                <a:gd name="T3" fmla="*/ 225 h 232"/>
                <a:gd name="T4" fmla="*/ 57 w 75"/>
                <a:gd name="T5" fmla="*/ 219 h 232"/>
                <a:gd name="T6" fmla="*/ 13 w 75"/>
                <a:gd name="T7" fmla="*/ 200 h 232"/>
                <a:gd name="T8" fmla="*/ 69 w 75"/>
                <a:gd name="T9" fmla="*/ 188 h 232"/>
                <a:gd name="T10" fmla="*/ 50 w 75"/>
                <a:gd name="T11" fmla="*/ 182 h 232"/>
                <a:gd name="T12" fmla="*/ 13 w 75"/>
                <a:gd name="T13" fmla="*/ 169 h 232"/>
                <a:gd name="T14" fmla="*/ 75 w 75"/>
                <a:gd name="T15" fmla="*/ 150 h 232"/>
                <a:gd name="T16" fmla="*/ 13 w 75"/>
                <a:gd name="T17" fmla="*/ 131 h 232"/>
                <a:gd name="T18" fmla="*/ 38 w 75"/>
                <a:gd name="T19" fmla="*/ 125 h 232"/>
                <a:gd name="T20" fmla="*/ 75 w 75"/>
                <a:gd name="T21" fmla="*/ 113 h 232"/>
                <a:gd name="T22" fmla="*/ 13 w 75"/>
                <a:gd name="T23" fmla="*/ 63 h 232"/>
                <a:gd name="T24" fmla="*/ 57 w 75"/>
                <a:gd name="T25" fmla="*/ 31 h 232"/>
                <a:gd name="T26" fmla="*/ 32 w 75"/>
                <a:gd name="T27" fmla="*/ 0 h 2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232"/>
                <a:gd name="T44" fmla="*/ 75 w 75"/>
                <a:gd name="T45" fmla="*/ 232 h 2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232">
                  <a:moveTo>
                    <a:pt x="57" y="232"/>
                  </a:moveTo>
                  <a:cubicBezTo>
                    <a:pt x="51" y="230"/>
                    <a:pt x="38" y="232"/>
                    <a:pt x="38" y="225"/>
                  </a:cubicBezTo>
                  <a:cubicBezTo>
                    <a:pt x="38" y="218"/>
                    <a:pt x="59" y="225"/>
                    <a:pt x="57" y="219"/>
                  </a:cubicBezTo>
                  <a:cubicBezTo>
                    <a:pt x="56" y="215"/>
                    <a:pt x="19" y="202"/>
                    <a:pt x="13" y="200"/>
                  </a:cubicBezTo>
                  <a:cubicBezTo>
                    <a:pt x="31" y="194"/>
                    <a:pt x="53" y="199"/>
                    <a:pt x="69" y="188"/>
                  </a:cubicBezTo>
                  <a:cubicBezTo>
                    <a:pt x="75" y="184"/>
                    <a:pt x="56" y="184"/>
                    <a:pt x="50" y="182"/>
                  </a:cubicBezTo>
                  <a:cubicBezTo>
                    <a:pt x="0" y="165"/>
                    <a:pt x="64" y="185"/>
                    <a:pt x="13" y="169"/>
                  </a:cubicBezTo>
                  <a:cubicBezTo>
                    <a:pt x="34" y="162"/>
                    <a:pt x="54" y="155"/>
                    <a:pt x="75" y="150"/>
                  </a:cubicBezTo>
                  <a:cubicBezTo>
                    <a:pt x="53" y="145"/>
                    <a:pt x="34" y="139"/>
                    <a:pt x="13" y="131"/>
                  </a:cubicBezTo>
                  <a:cubicBezTo>
                    <a:pt x="21" y="129"/>
                    <a:pt x="30" y="127"/>
                    <a:pt x="38" y="125"/>
                  </a:cubicBezTo>
                  <a:cubicBezTo>
                    <a:pt x="50" y="121"/>
                    <a:pt x="75" y="113"/>
                    <a:pt x="75" y="113"/>
                  </a:cubicBezTo>
                  <a:cubicBezTo>
                    <a:pt x="65" y="81"/>
                    <a:pt x="39" y="80"/>
                    <a:pt x="13" y="63"/>
                  </a:cubicBezTo>
                  <a:cubicBezTo>
                    <a:pt x="21" y="37"/>
                    <a:pt x="32" y="40"/>
                    <a:pt x="57" y="31"/>
                  </a:cubicBezTo>
                  <a:cubicBezTo>
                    <a:pt x="35" y="9"/>
                    <a:pt x="42" y="20"/>
                    <a:pt x="3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000">
                <a:latin typeface="Calibri" pitchFamily="34" charset="0"/>
              </a:endParaRPr>
            </a:p>
          </p:txBody>
        </p:sp>
      </p:grpSp>
      <p:sp>
        <p:nvSpPr>
          <p:cNvPr id="3096" name="Text Box 65"/>
          <p:cNvSpPr txBox="1">
            <a:spLocks noChangeArrowheads="1"/>
          </p:cNvSpPr>
          <p:nvPr/>
        </p:nvSpPr>
        <p:spPr bwMode="auto">
          <a:xfrm>
            <a:off x="3580420" y="3620432"/>
            <a:ext cx="2447449" cy="4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latin typeface="Calibri" pitchFamily="34" charset="0"/>
              </a:rPr>
              <a:t>experimentation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101" name="Text Box 83"/>
          <p:cNvSpPr txBox="1">
            <a:spLocks noChangeArrowheads="1"/>
          </p:cNvSpPr>
          <p:nvPr/>
        </p:nvSpPr>
        <p:spPr bwMode="auto">
          <a:xfrm>
            <a:off x="5489235" y="5322085"/>
            <a:ext cx="2057400" cy="97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297B52"/>
                </a:solidFill>
                <a:latin typeface="Calibri" pitchFamily="34" charset="0"/>
              </a:rPr>
              <a:t>Data, Metadata, Provenance, Scripts, Workflows, Services,</a:t>
            </a:r>
            <a:br>
              <a:rPr lang="en-GB" sz="1600" b="1" dirty="0">
                <a:solidFill>
                  <a:srgbClr val="297B52"/>
                </a:solidFill>
                <a:latin typeface="Calibri" pitchFamily="34" charset="0"/>
              </a:rPr>
            </a:br>
            <a:r>
              <a:rPr lang="en-GB" sz="1600" b="1" dirty="0" err="1">
                <a:solidFill>
                  <a:srgbClr val="297B52"/>
                </a:solidFill>
                <a:latin typeface="Calibri" pitchFamily="34" charset="0"/>
              </a:rPr>
              <a:t>Ontologies</a:t>
            </a:r>
            <a:r>
              <a:rPr lang="en-GB" sz="1600" b="1" dirty="0">
                <a:solidFill>
                  <a:srgbClr val="297B52"/>
                </a:solidFill>
                <a:latin typeface="Calibri" pitchFamily="34" charset="0"/>
              </a:rPr>
              <a:t>, Blogs, ...</a:t>
            </a:r>
            <a:endParaRPr lang="en-US" sz="1600" b="1" dirty="0">
              <a:solidFill>
                <a:srgbClr val="297B52"/>
              </a:solidFill>
              <a:latin typeface="Calibri" pitchFamily="34" charset="0"/>
            </a:endParaRPr>
          </a:p>
        </p:txBody>
      </p:sp>
      <p:pic>
        <p:nvPicPr>
          <p:cNvPr id="84" name="Picture 34"/>
          <p:cNvPicPr>
            <a:picLocks noChangeAspect="1" noChangeArrowheads="1"/>
          </p:cNvPicPr>
          <p:nvPr/>
        </p:nvPicPr>
        <p:blipFill>
          <a:blip r:embed="rId6" cstate="print"/>
          <a:srcRect t="10411"/>
          <a:stretch>
            <a:fillRect/>
          </a:stretch>
        </p:blipFill>
        <p:spPr bwMode="auto">
          <a:xfrm rot="5400000">
            <a:off x="3658579" y="5996057"/>
            <a:ext cx="275166" cy="144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9" name="Text Box 21"/>
          <p:cNvSpPr txBox="1">
            <a:spLocks noChangeArrowheads="1"/>
          </p:cNvSpPr>
          <p:nvPr/>
        </p:nvSpPr>
        <p:spPr bwMode="auto">
          <a:xfrm>
            <a:off x="1181550" y="1978798"/>
            <a:ext cx="1035843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latin typeface="Calibri" pitchFamily="34" charset="0"/>
              </a:rPr>
              <a:t>Digital Libraries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95" name="Arc 94"/>
          <p:cNvSpPr/>
          <p:nvPr/>
        </p:nvSpPr>
        <p:spPr>
          <a:xfrm flipH="1">
            <a:off x="2788893" y="1207273"/>
            <a:ext cx="3536157" cy="1154430"/>
          </a:xfrm>
          <a:prstGeom prst="arc">
            <a:avLst>
              <a:gd name="adj1" fmla="val 16200000"/>
              <a:gd name="adj2" fmla="val 76849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Arc 96"/>
          <p:cNvSpPr/>
          <p:nvPr/>
        </p:nvSpPr>
        <p:spPr>
          <a:xfrm rot="3713652" flipH="1">
            <a:off x="5123471" y="1331574"/>
            <a:ext cx="1398746" cy="827247"/>
          </a:xfrm>
          <a:prstGeom prst="arc">
            <a:avLst>
              <a:gd name="adj1" fmla="val 16200000"/>
              <a:gd name="adj2" fmla="val 76849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8" name="Arc 97"/>
          <p:cNvSpPr/>
          <p:nvPr/>
        </p:nvSpPr>
        <p:spPr>
          <a:xfrm rot="5400000" flipH="1">
            <a:off x="6678665" y="2203827"/>
            <a:ext cx="1414463" cy="1092993"/>
          </a:xfrm>
          <a:prstGeom prst="arc">
            <a:avLst>
              <a:gd name="adj1" fmla="val 16200000"/>
              <a:gd name="adj2" fmla="val 76849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" name="Arc 101"/>
          <p:cNvSpPr/>
          <p:nvPr/>
        </p:nvSpPr>
        <p:spPr>
          <a:xfrm rot="5400000" flipH="1" flipV="1">
            <a:off x="5467799" y="2064524"/>
            <a:ext cx="1134428" cy="1348740"/>
          </a:xfrm>
          <a:prstGeom prst="arc">
            <a:avLst>
              <a:gd name="adj1" fmla="val 16200000"/>
              <a:gd name="adj2" fmla="val 76849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" name="Arc 102"/>
          <p:cNvSpPr/>
          <p:nvPr/>
        </p:nvSpPr>
        <p:spPr>
          <a:xfrm rot="2889717" flipH="1">
            <a:off x="2463852" y="1866642"/>
            <a:ext cx="2187417" cy="1320165"/>
          </a:xfrm>
          <a:prstGeom prst="arc">
            <a:avLst>
              <a:gd name="adj1" fmla="val 16200000"/>
              <a:gd name="adj2" fmla="val 76849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4" name="Arc 103"/>
          <p:cNvSpPr/>
          <p:nvPr/>
        </p:nvSpPr>
        <p:spPr>
          <a:xfrm rot="21318939" flipV="1">
            <a:off x="4260506" y="4774862"/>
            <a:ext cx="808673" cy="771525"/>
          </a:xfrm>
          <a:prstGeom prst="arc">
            <a:avLst>
              <a:gd name="adj1" fmla="val 16200000"/>
              <a:gd name="adj2" fmla="val 76849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5" name="Arc 104"/>
          <p:cNvSpPr/>
          <p:nvPr/>
        </p:nvSpPr>
        <p:spPr>
          <a:xfrm rot="21318939" flipH="1" flipV="1">
            <a:off x="5390647" y="4772005"/>
            <a:ext cx="744378" cy="771525"/>
          </a:xfrm>
          <a:prstGeom prst="arc">
            <a:avLst>
              <a:gd name="adj1" fmla="val 16200000"/>
              <a:gd name="adj2" fmla="val 76849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6" name="Arc 105"/>
          <p:cNvSpPr/>
          <p:nvPr/>
        </p:nvSpPr>
        <p:spPr>
          <a:xfrm rot="21318939" flipV="1">
            <a:off x="4104772" y="3681868"/>
            <a:ext cx="807243" cy="771525"/>
          </a:xfrm>
          <a:prstGeom prst="arc">
            <a:avLst>
              <a:gd name="adj1" fmla="val 16200000"/>
              <a:gd name="adj2" fmla="val 76849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7" name="Arc 106"/>
          <p:cNvSpPr/>
          <p:nvPr/>
        </p:nvSpPr>
        <p:spPr>
          <a:xfrm rot="21318939" flipH="1" flipV="1">
            <a:off x="4916302" y="3631862"/>
            <a:ext cx="337185" cy="771525"/>
          </a:xfrm>
          <a:prstGeom prst="arc">
            <a:avLst>
              <a:gd name="adj1" fmla="val 16200000"/>
              <a:gd name="adj2" fmla="val 76849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11" name="TextBox 77"/>
          <p:cNvSpPr txBox="1">
            <a:spLocks noChangeArrowheads="1"/>
          </p:cNvSpPr>
          <p:nvPr/>
        </p:nvSpPr>
        <p:spPr bwMode="auto">
          <a:xfrm>
            <a:off x="7289456" y="1271567"/>
            <a:ext cx="1607344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Calibri" pitchFamily="34" charset="0"/>
              </a:rPr>
              <a:t>Next Generation Researchers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0" y="6488668"/>
            <a:ext cx="312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Adapted from David De </a:t>
            </a:r>
            <a:r>
              <a:rPr lang="en-GB" dirty="0" err="1" smtClean="0"/>
              <a:t>Roure’s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500562" y="648866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slides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/>
          <p:nvPr/>
        </p:nvGrpSpPr>
        <p:grpSpPr>
          <a:xfrm>
            <a:off x="714348" y="500042"/>
            <a:ext cx="8246745" cy="6172201"/>
            <a:chOff x="714348" y="500042"/>
            <a:chExt cx="8246745" cy="6172201"/>
          </a:xfrm>
        </p:grpSpPr>
        <p:pic>
          <p:nvPicPr>
            <p:cNvPr id="8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2224" y="2814612"/>
              <a:ext cx="2378869" cy="1478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66"/>
            <p:cNvSpPr txBox="1">
              <a:spLocks noChangeArrowheads="1"/>
            </p:cNvSpPr>
            <p:nvPr/>
          </p:nvSpPr>
          <p:spPr bwMode="auto">
            <a:xfrm>
              <a:off x="3841882" y="2021660"/>
              <a:ext cx="1864518" cy="47148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2800" b="1" dirty="0">
                  <a:latin typeface="Arial" pitchFamily="34" charset="0"/>
                </a:rPr>
                <a:t>scientists</a:t>
              </a:r>
              <a:endParaRPr lang="en-US" sz="2800" b="1" dirty="0">
                <a:latin typeface="Arial" pitchFamily="34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97278" y="4989175"/>
              <a:ext cx="2337435" cy="1104423"/>
              <a:chOff x="703" y="2251"/>
              <a:chExt cx="1497" cy="773"/>
            </a:xfrm>
          </p:grpSpPr>
          <p:sp>
            <p:nvSpPr>
              <p:cNvPr id="3144" name="AutoShape 10"/>
              <p:cNvSpPr>
                <a:spLocks noChangeArrowheads="1"/>
              </p:cNvSpPr>
              <p:nvPr/>
            </p:nvSpPr>
            <p:spPr bwMode="auto">
              <a:xfrm>
                <a:off x="1292" y="2251"/>
                <a:ext cx="273" cy="350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1747" y="2251"/>
                <a:ext cx="453" cy="557"/>
                <a:chOff x="1747" y="2251"/>
                <a:chExt cx="453" cy="557"/>
              </a:xfrm>
            </p:grpSpPr>
            <p:sp>
              <p:nvSpPr>
                <p:cNvPr id="3149" name="AutoShape 13"/>
                <p:cNvSpPr>
                  <a:spLocks noChangeArrowheads="1"/>
                </p:cNvSpPr>
                <p:nvPr/>
              </p:nvSpPr>
              <p:spPr bwMode="auto">
                <a:xfrm>
                  <a:off x="1838" y="2251"/>
                  <a:ext cx="226" cy="267"/>
                </a:xfrm>
                <a:prstGeom prst="flowChartMagneticDisk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>
                    <a:latin typeface="Calibri" pitchFamily="34" charset="0"/>
                  </a:endParaRPr>
                </a:p>
              </p:txBody>
            </p:sp>
            <p:sp>
              <p:nvSpPr>
                <p:cNvPr id="315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747" y="2478"/>
                  <a:ext cx="453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sz="1400" b="1">
                      <a:latin typeface="Calibri" pitchFamily="34" charset="0"/>
                    </a:rPr>
                    <a:t>Local</a:t>
                  </a:r>
                  <a:br>
                    <a:rPr lang="en-GB" sz="1400" b="1">
                      <a:latin typeface="Calibri" pitchFamily="34" charset="0"/>
                    </a:rPr>
                  </a:br>
                  <a:r>
                    <a:rPr lang="en-GB" sz="1400" b="1">
                      <a:latin typeface="Calibri" pitchFamily="34" charset="0"/>
                    </a:rPr>
                    <a:t>Web</a:t>
                  </a:r>
                  <a:endParaRPr lang="en-US" sz="1400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703" y="2251"/>
                <a:ext cx="832" cy="773"/>
                <a:chOff x="703" y="2296"/>
                <a:chExt cx="832" cy="773"/>
              </a:xfrm>
            </p:grpSpPr>
            <p:sp>
              <p:nvSpPr>
                <p:cNvPr id="3147" name="AutoShape 16"/>
                <p:cNvSpPr>
                  <a:spLocks noChangeArrowheads="1"/>
                </p:cNvSpPr>
                <p:nvPr/>
              </p:nvSpPr>
              <p:spPr bwMode="auto">
                <a:xfrm>
                  <a:off x="703" y="2296"/>
                  <a:ext cx="318" cy="396"/>
                </a:xfrm>
                <a:prstGeom prst="flowChartMagneticDisk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>
                    <a:latin typeface="Calibri" pitchFamily="34" charset="0"/>
                  </a:endParaRPr>
                </a:p>
              </p:txBody>
            </p:sp>
            <p:sp>
              <p:nvSpPr>
                <p:cNvPr id="314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64" y="2739"/>
                  <a:ext cx="771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sz="1400" b="1">
                      <a:latin typeface="Calibri" pitchFamily="34" charset="0"/>
                    </a:rPr>
                    <a:t>Repositories</a:t>
                  </a:r>
                  <a:endParaRPr lang="en-US" sz="1400" b="1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077" name="AutoShape 18"/>
            <p:cNvSpPr>
              <a:spLocks noChangeArrowheads="1"/>
            </p:cNvSpPr>
            <p:nvPr/>
          </p:nvSpPr>
          <p:spPr bwMode="auto">
            <a:xfrm rot="6301308">
              <a:off x="1819486" y="4729857"/>
              <a:ext cx="328613" cy="70009"/>
            </a:xfrm>
            <a:prstGeom prst="rightArrow">
              <a:avLst>
                <a:gd name="adj1" fmla="val 23528"/>
                <a:gd name="adj2" fmla="val 11660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078" name="AutoShape 19"/>
            <p:cNvSpPr>
              <a:spLocks noChangeArrowheads="1"/>
            </p:cNvSpPr>
            <p:nvPr/>
          </p:nvSpPr>
          <p:spPr bwMode="auto">
            <a:xfrm rot="4376636">
              <a:off x="2822468" y="4556977"/>
              <a:ext cx="328613" cy="70009"/>
            </a:xfrm>
            <a:prstGeom prst="rightArrow">
              <a:avLst>
                <a:gd name="adj1" fmla="val 23528"/>
                <a:gd name="adj2" fmla="val 11660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079" name="AutoShape 20"/>
            <p:cNvSpPr>
              <a:spLocks noChangeArrowheads="1"/>
            </p:cNvSpPr>
            <p:nvPr/>
          </p:nvSpPr>
          <p:spPr bwMode="auto">
            <a:xfrm rot="5400000">
              <a:off x="2462424" y="4788435"/>
              <a:ext cx="200025" cy="70008"/>
            </a:xfrm>
            <a:prstGeom prst="rightArrow">
              <a:avLst>
                <a:gd name="adj1" fmla="val 23528"/>
                <a:gd name="adj2" fmla="val 7097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197391" y="1725910"/>
              <a:ext cx="584359" cy="712946"/>
              <a:chOff x="1292" y="1389"/>
              <a:chExt cx="409" cy="499"/>
            </a:xfrm>
          </p:grpSpPr>
          <p:sp>
            <p:nvSpPr>
              <p:cNvPr id="3142" name="AutoShape 23"/>
              <p:cNvSpPr>
                <a:spLocks noChangeArrowheads="1"/>
              </p:cNvSpPr>
              <p:nvPr/>
            </p:nvSpPr>
            <p:spPr bwMode="auto">
              <a:xfrm>
                <a:off x="1292" y="1389"/>
                <a:ext cx="363" cy="408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43" name="AutoShape 24"/>
              <p:cNvSpPr>
                <a:spLocks noChangeArrowheads="1"/>
              </p:cNvSpPr>
              <p:nvPr/>
            </p:nvSpPr>
            <p:spPr bwMode="auto">
              <a:xfrm>
                <a:off x="1338" y="1480"/>
                <a:ext cx="363" cy="408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</p:grpSp>
        <p:sp>
          <p:nvSpPr>
            <p:cNvPr id="3081" name="AutoShape 25"/>
            <p:cNvSpPr>
              <a:spLocks noChangeArrowheads="1"/>
            </p:cNvSpPr>
            <p:nvPr/>
          </p:nvSpPr>
          <p:spPr bwMode="auto">
            <a:xfrm rot="18214464">
              <a:off x="2079518" y="2803902"/>
              <a:ext cx="328613" cy="70009"/>
            </a:xfrm>
            <a:prstGeom prst="rightArrow">
              <a:avLst>
                <a:gd name="adj1" fmla="val 23528"/>
                <a:gd name="adj2" fmla="val 11660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082" name="AutoShape 26"/>
            <p:cNvSpPr>
              <a:spLocks noChangeArrowheads="1"/>
            </p:cNvSpPr>
            <p:nvPr/>
          </p:nvSpPr>
          <p:spPr bwMode="auto">
            <a:xfrm rot="16990452">
              <a:off x="2339551" y="2863909"/>
              <a:ext cx="328613" cy="70009"/>
            </a:xfrm>
            <a:prstGeom prst="rightArrow">
              <a:avLst>
                <a:gd name="adj1" fmla="val 23528"/>
                <a:gd name="adj2" fmla="val 11660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083" name="AutoShape 27"/>
            <p:cNvSpPr>
              <a:spLocks noChangeArrowheads="1"/>
            </p:cNvSpPr>
            <p:nvPr/>
          </p:nvSpPr>
          <p:spPr bwMode="auto">
            <a:xfrm rot="16200000">
              <a:off x="2598155" y="2868195"/>
              <a:ext cx="328613" cy="70008"/>
            </a:xfrm>
            <a:prstGeom prst="rightArrow">
              <a:avLst>
                <a:gd name="adj1" fmla="val 23528"/>
                <a:gd name="adj2" fmla="val 11660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084" name="laptop"/>
            <p:cNvSpPr>
              <a:spLocks noEditPoints="1" noChangeArrowheads="1"/>
            </p:cNvSpPr>
            <p:nvPr/>
          </p:nvSpPr>
          <p:spPr bwMode="auto">
            <a:xfrm>
              <a:off x="6300761" y="1252993"/>
              <a:ext cx="842963" cy="71151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085" name="laptop"/>
            <p:cNvSpPr>
              <a:spLocks noEditPoints="1" noChangeArrowheads="1"/>
            </p:cNvSpPr>
            <p:nvPr/>
          </p:nvSpPr>
          <p:spPr bwMode="auto">
            <a:xfrm>
              <a:off x="6106451" y="1577319"/>
              <a:ext cx="842963" cy="71151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086" name="Text Box 35"/>
            <p:cNvSpPr txBox="1">
              <a:spLocks noChangeArrowheads="1"/>
            </p:cNvSpPr>
            <p:nvPr/>
          </p:nvSpPr>
          <p:spPr bwMode="auto">
            <a:xfrm>
              <a:off x="5976435" y="2354560"/>
              <a:ext cx="951548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>
                  <a:latin typeface="Calibri" pitchFamily="34" charset="0"/>
                </a:rPr>
                <a:t>Graduate Students</a:t>
              </a:r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3087" name="Text Box 37"/>
            <p:cNvSpPr txBox="1">
              <a:spLocks noChangeArrowheads="1"/>
            </p:cNvSpPr>
            <p:nvPr/>
          </p:nvSpPr>
          <p:spPr bwMode="auto">
            <a:xfrm>
              <a:off x="6453637" y="628629"/>
              <a:ext cx="1393031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>
                  <a:latin typeface="Calibri" pitchFamily="34" charset="0"/>
                </a:rPr>
                <a:t>Undergraduate Students</a:t>
              </a:r>
              <a:endParaRPr lang="en-US" sz="1400" b="1">
                <a:latin typeface="Calibri" pitchFamily="34" charset="0"/>
              </a:endParaRP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4291938" y="500042"/>
              <a:ext cx="1800225" cy="1092993"/>
              <a:chOff x="1927" y="119"/>
              <a:chExt cx="1043" cy="771"/>
            </a:xfrm>
          </p:grpSpPr>
          <p:sp>
            <p:nvSpPr>
              <p:cNvPr id="3140" name="AutoShape 39"/>
              <p:cNvSpPr>
                <a:spLocks noChangeArrowheads="1"/>
              </p:cNvSpPr>
              <p:nvPr/>
            </p:nvSpPr>
            <p:spPr bwMode="auto">
              <a:xfrm>
                <a:off x="2225" y="527"/>
                <a:ext cx="318" cy="363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41" name="Rectangle 40"/>
              <p:cNvSpPr>
                <a:spLocks noChangeArrowheads="1"/>
              </p:cNvSpPr>
              <p:nvPr/>
            </p:nvSpPr>
            <p:spPr bwMode="auto">
              <a:xfrm>
                <a:off x="1927" y="119"/>
                <a:ext cx="104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b="1">
                    <a:latin typeface="Calibri" pitchFamily="34" charset="0"/>
                  </a:rPr>
                  <a:t>Virtual Learning Environment</a:t>
                </a:r>
                <a:endParaRPr lang="en-US" sz="1600" b="1">
                  <a:latin typeface="Calibri" pitchFamily="34" charset="0"/>
                </a:endParaRPr>
              </a:p>
            </p:txBody>
          </p:sp>
        </p:grpSp>
        <p:sp>
          <p:nvSpPr>
            <p:cNvPr id="3089" name="AutoShape 44"/>
            <p:cNvSpPr>
              <a:spLocks noChangeArrowheads="1"/>
            </p:cNvSpPr>
            <p:nvPr/>
          </p:nvSpPr>
          <p:spPr bwMode="auto">
            <a:xfrm>
              <a:off x="4167637" y="4099063"/>
              <a:ext cx="322898" cy="381477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sp>
          <p:nvSpPr>
            <p:cNvPr id="3090" name="AutoShape 67"/>
            <p:cNvSpPr>
              <a:spLocks noChangeArrowheads="1"/>
            </p:cNvSpPr>
            <p:nvPr/>
          </p:nvSpPr>
          <p:spPr bwMode="auto">
            <a:xfrm>
              <a:off x="4101915" y="4260512"/>
              <a:ext cx="322898" cy="38147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714348" y="3074650"/>
              <a:ext cx="3038952" cy="1668780"/>
              <a:chOff x="476" y="1985"/>
              <a:chExt cx="1653" cy="895"/>
            </a:xfrm>
          </p:grpSpPr>
          <p:sp>
            <p:nvSpPr>
              <p:cNvPr id="3135" name="Text Box 74"/>
              <p:cNvSpPr txBox="1">
                <a:spLocks noChangeArrowheads="1"/>
              </p:cNvSpPr>
              <p:nvPr/>
            </p:nvSpPr>
            <p:spPr bwMode="auto">
              <a:xfrm>
                <a:off x="1630" y="2399"/>
                <a:ext cx="499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400" b="1">
                    <a:latin typeface="Calibri" pitchFamily="34" charset="0"/>
                  </a:rPr>
                  <a:t>Technical Reports</a:t>
                </a:r>
                <a:endParaRPr lang="en-US" sz="1400" b="1">
                  <a:latin typeface="Calibri" pitchFamily="34" charset="0"/>
                </a:endParaRPr>
              </a:p>
            </p:txBody>
          </p:sp>
          <p:sp>
            <p:nvSpPr>
              <p:cNvPr id="3136" name="Text Box 75"/>
              <p:cNvSpPr txBox="1">
                <a:spLocks noChangeArrowheads="1"/>
              </p:cNvSpPr>
              <p:nvPr/>
            </p:nvSpPr>
            <p:spPr bwMode="auto">
              <a:xfrm>
                <a:off x="976" y="1985"/>
                <a:ext cx="499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400" b="1">
                    <a:latin typeface="Calibri" pitchFamily="34" charset="0"/>
                  </a:rPr>
                  <a:t>Reprints</a:t>
                </a:r>
                <a:endParaRPr lang="en-US" sz="1400" b="1">
                  <a:latin typeface="Calibri" pitchFamily="34" charset="0"/>
                </a:endParaRPr>
              </a:p>
            </p:txBody>
          </p:sp>
          <p:sp>
            <p:nvSpPr>
              <p:cNvPr id="3137" name="Text Box 76"/>
              <p:cNvSpPr txBox="1">
                <a:spLocks noChangeArrowheads="1"/>
              </p:cNvSpPr>
              <p:nvPr/>
            </p:nvSpPr>
            <p:spPr bwMode="auto">
              <a:xfrm>
                <a:off x="476" y="2257"/>
                <a:ext cx="591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400" b="1">
                    <a:latin typeface="Calibri" pitchFamily="34" charset="0"/>
                  </a:rPr>
                  <a:t>Peer-Reviewed Journal &amp; Conference Papers</a:t>
                </a:r>
                <a:endParaRPr lang="en-US" sz="1400" b="1">
                  <a:latin typeface="Calibri" pitchFamily="34" charset="0"/>
                </a:endParaRPr>
              </a:p>
            </p:txBody>
          </p:sp>
          <p:pic>
            <p:nvPicPr>
              <p:cNvPr id="3138" name="Picture 77" descr="j034575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0277" b="6229"/>
              <a:stretch>
                <a:fillRect/>
              </a:stretch>
            </p:blipFill>
            <p:spPr bwMode="auto">
              <a:xfrm rot="4534904">
                <a:off x="1120" y="1931"/>
                <a:ext cx="394" cy="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39" name="Text Box 78"/>
              <p:cNvSpPr txBox="1">
                <a:spLocks noChangeArrowheads="1"/>
              </p:cNvSpPr>
              <p:nvPr/>
            </p:nvSpPr>
            <p:spPr bwMode="auto">
              <a:xfrm>
                <a:off x="1156" y="2523"/>
                <a:ext cx="546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400" b="1">
                    <a:latin typeface="Calibri" pitchFamily="34" charset="0"/>
                  </a:rPr>
                  <a:t>Preprints &amp; Metadata</a:t>
                </a:r>
                <a:endParaRPr lang="en-US" sz="1400" b="1">
                  <a:latin typeface="Calibri" pitchFamily="34" charset="0"/>
                </a:endParaRPr>
              </a:p>
            </p:txBody>
          </p:sp>
        </p:grpSp>
        <p:grpSp>
          <p:nvGrpSpPr>
            <p:cNvPr id="9" name="Group 79"/>
            <p:cNvGrpSpPr>
              <a:grpSpLocks/>
            </p:cNvGrpSpPr>
            <p:nvPr/>
          </p:nvGrpSpPr>
          <p:grpSpPr bwMode="auto">
            <a:xfrm>
              <a:off x="3134651" y="5606395"/>
              <a:ext cx="2380298" cy="1065848"/>
              <a:chOff x="2008" y="3537"/>
              <a:chExt cx="887" cy="746"/>
            </a:xfrm>
          </p:grpSpPr>
          <p:sp>
            <p:nvSpPr>
              <p:cNvPr id="3131" name="Text Box 81"/>
              <p:cNvSpPr txBox="1">
                <a:spLocks noChangeArrowheads="1"/>
              </p:cNvSpPr>
              <p:nvPr/>
            </p:nvSpPr>
            <p:spPr bwMode="auto">
              <a:xfrm>
                <a:off x="2167" y="3604"/>
                <a:ext cx="728" cy="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b="1">
                    <a:latin typeface="Calibri" pitchFamily="34" charset="0"/>
                  </a:rPr>
                  <a:t>Certified Experimental Results &amp; Analyses</a:t>
                </a:r>
                <a:endParaRPr lang="en-US" sz="1600" b="1">
                  <a:latin typeface="Calibri" pitchFamily="34" charset="0"/>
                </a:endParaRPr>
              </a:p>
            </p:txBody>
          </p:sp>
          <p:sp>
            <p:nvSpPr>
              <p:cNvPr id="3132" name="AutoShape 84"/>
              <p:cNvSpPr>
                <a:spLocks noChangeArrowheads="1"/>
              </p:cNvSpPr>
              <p:nvPr/>
            </p:nvSpPr>
            <p:spPr bwMode="auto">
              <a:xfrm rot="-10048065">
                <a:off x="2135" y="3537"/>
                <a:ext cx="230" cy="49"/>
              </a:xfrm>
              <a:prstGeom prst="rightArrow">
                <a:avLst>
                  <a:gd name="adj1" fmla="val 23528"/>
                  <a:gd name="adj2" fmla="val 11660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600">
                  <a:latin typeface="Calibri" pitchFamily="34" charset="0"/>
                </a:endParaRPr>
              </a:p>
            </p:txBody>
          </p:sp>
          <p:sp>
            <p:nvSpPr>
              <p:cNvPr id="3133" name="AutoShape 85"/>
              <p:cNvSpPr>
                <a:spLocks noChangeArrowheads="1"/>
              </p:cNvSpPr>
              <p:nvPr/>
            </p:nvSpPr>
            <p:spPr bwMode="auto">
              <a:xfrm rot="-10346810">
                <a:off x="2038" y="3674"/>
                <a:ext cx="230" cy="49"/>
              </a:xfrm>
              <a:prstGeom prst="rightArrow">
                <a:avLst>
                  <a:gd name="adj1" fmla="val 23528"/>
                  <a:gd name="adj2" fmla="val 11660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600">
                  <a:latin typeface="Calibri" pitchFamily="34" charset="0"/>
                </a:endParaRPr>
              </a:p>
            </p:txBody>
          </p:sp>
          <p:sp>
            <p:nvSpPr>
              <p:cNvPr id="3134" name="AutoShape 86"/>
              <p:cNvSpPr>
                <a:spLocks noChangeArrowheads="1"/>
              </p:cNvSpPr>
              <p:nvPr/>
            </p:nvSpPr>
            <p:spPr bwMode="auto">
              <a:xfrm rot="10661241">
                <a:off x="2008" y="3842"/>
                <a:ext cx="230" cy="49"/>
              </a:xfrm>
              <a:prstGeom prst="rightArrow">
                <a:avLst>
                  <a:gd name="adj1" fmla="val 23528"/>
                  <a:gd name="adj2" fmla="val 11660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3600">
                  <a:latin typeface="Calibri" pitchFamily="34" charset="0"/>
                </a:endParaRPr>
              </a:p>
            </p:txBody>
          </p:sp>
        </p:grpSp>
        <p:pic>
          <p:nvPicPr>
            <p:cNvPr id="3093" name="Picture 3" descr="Image of Experiment in progres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7581" y="2547440"/>
              <a:ext cx="135445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6330" y="2814617"/>
              <a:ext cx="1188720" cy="10587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4741995" y="4287658"/>
              <a:ext cx="1101566" cy="712947"/>
              <a:chOff x="2562" y="2478"/>
              <a:chExt cx="771" cy="499"/>
            </a:xfrm>
          </p:grpSpPr>
          <p:sp>
            <p:nvSpPr>
              <p:cNvPr id="3112" name="Rectangle 46"/>
              <p:cNvSpPr>
                <a:spLocks noChangeArrowheads="1"/>
              </p:cNvSpPr>
              <p:nvPr/>
            </p:nvSpPr>
            <p:spPr bwMode="auto">
              <a:xfrm>
                <a:off x="2562" y="2705"/>
                <a:ext cx="408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13" name="Rectangle 47"/>
              <p:cNvSpPr>
                <a:spLocks noChangeArrowheads="1"/>
              </p:cNvSpPr>
              <p:nvPr/>
            </p:nvSpPr>
            <p:spPr bwMode="auto">
              <a:xfrm>
                <a:off x="2879" y="2478"/>
                <a:ext cx="181" cy="3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14" name="Rectangle 48"/>
              <p:cNvSpPr>
                <a:spLocks noChangeArrowheads="1"/>
              </p:cNvSpPr>
              <p:nvPr/>
            </p:nvSpPr>
            <p:spPr bwMode="auto">
              <a:xfrm>
                <a:off x="2834" y="2750"/>
                <a:ext cx="499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15" name="Oval 49"/>
              <p:cNvSpPr>
                <a:spLocks noChangeArrowheads="1"/>
              </p:cNvSpPr>
              <p:nvPr/>
            </p:nvSpPr>
            <p:spPr bwMode="auto">
              <a:xfrm>
                <a:off x="2607" y="2750"/>
                <a:ext cx="45" cy="4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16" name="Oval 50"/>
              <p:cNvSpPr>
                <a:spLocks noChangeArrowheads="1"/>
              </p:cNvSpPr>
              <p:nvPr/>
            </p:nvSpPr>
            <p:spPr bwMode="auto">
              <a:xfrm>
                <a:off x="2698" y="2750"/>
                <a:ext cx="45" cy="4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17" name="Oval 51"/>
              <p:cNvSpPr>
                <a:spLocks noChangeArrowheads="1"/>
              </p:cNvSpPr>
              <p:nvPr/>
            </p:nvSpPr>
            <p:spPr bwMode="auto">
              <a:xfrm>
                <a:off x="2607" y="2840"/>
                <a:ext cx="45" cy="4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18" name="Oval 52"/>
              <p:cNvSpPr>
                <a:spLocks noChangeArrowheads="1"/>
              </p:cNvSpPr>
              <p:nvPr/>
            </p:nvSpPr>
            <p:spPr bwMode="auto">
              <a:xfrm>
                <a:off x="2698" y="2840"/>
                <a:ext cx="45" cy="4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sp>
            <p:nvSpPr>
              <p:cNvPr id="3119" name="Rectangle 53"/>
              <p:cNvSpPr>
                <a:spLocks noChangeArrowheads="1"/>
              </p:cNvSpPr>
              <p:nvPr/>
            </p:nvSpPr>
            <p:spPr bwMode="auto">
              <a:xfrm>
                <a:off x="2879" y="2796"/>
                <a:ext cx="182" cy="9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  <p:grpSp>
            <p:nvGrpSpPr>
              <p:cNvPr id="11" name="Group 54"/>
              <p:cNvGrpSpPr>
                <a:grpSpLocks/>
              </p:cNvGrpSpPr>
              <p:nvPr/>
            </p:nvGrpSpPr>
            <p:grpSpPr bwMode="auto">
              <a:xfrm>
                <a:off x="3115" y="2796"/>
                <a:ext cx="137" cy="90"/>
                <a:chOff x="1882" y="527"/>
                <a:chExt cx="227" cy="227"/>
              </a:xfrm>
            </p:grpSpPr>
            <p:sp>
              <p:nvSpPr>
                <p:cNvPr id="3122" name="Rectangle 55"/>
                <p:cNvSpPr>
                  <a:spLocks noChangeArrowheads="1"/>
                </p:cNvSpPr>
                <p:nvPr/>
              </p:nvSpPr>
              <p:spPr bwMode="auto">
                <a:xfrm>
                  <a:off x="1882" y="527"/>
                  <a:ext cx="45" cy="4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>
                    <a:latin typeface="Calibri" pitchFamily="34" charset="0"/>
                  </a:endParaRPr>
                </a:p>
              </p:txBody>
            </p:sp>
            <p:sp>
              <p:nvSpPr>
                <p:cNvPr id="3123" name="Rectangle 56"/>
                <p:cNvSpPr>
                  <a:spLocks noChangeArrowheads="1"/>
                </p:cNvSpPr>
                <p:nvPr/>
              </p:nvSpPr>
              <p:spPr bwMode="auto">
                <a:xfrm>
                  <a:off x="1973" y="527"/>
                  <a:ext cx="45" cy="4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>
                    <a:latin typeface="Calibri" pitchFamily="34" charset="0"/>
                  </a:endParaRPr>
                </a:p>
              </p:txBody>
            </p:sp>
            <p:sp>
              <p:nvSpPr>
                <p:cNvPr id="3124" name="Rectangle 57"/>
                <p:cNvSpPr>
                  <a:spLocks noChangeArrowheads="1"/>
                </p:cNvSpPr>
                <p:nvPr/>
              </p:nvSpPr>
              <p:spPr bwMode="auto">
                <a:xfrm>
                  <a:off x="2064" y="527"/>
                  <a:ext cx="45" cy="4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>
                    <a:latin typeface="Calibri" pitchFamily="34" charset="0"/>
                  </a:endParaRPr>
                </a:p>
              </p:txBody>
            </p:sp>
            <p:sp>
              <p:nvSpPr>
                <p:cNvPr id="3125" name="Rectangle 58"/>
                <p:cNvSpPr>
                  <a:spLocks noChangeArrowheads="1"/>
                </p:cNvSpPr>
                <p:nvPr/>
              </p:nvSpPr>
              <p:spPr bwMode="auto">
                <a:xfrm>
                  <a:off x="1882" y="618"/>
                  <a:ext cx="45" cy="4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>
                    <a:latin typeface="Calibri" pitchFamily="34" charset="0"/>
                  </a:endParaRPr>
                </a:p>
              </p:txBody>
            </p:sp>
            <p:sp>
              <p:nvSpPr>
                <p:cNvPr id="3126" name="Rectangle 59"/>
                <p:cNvSpPr>
                  <a:spLocks noChangeArrowheads="1"/>
                </p:cNvSpPr>
                <p:nvPr/>
              </p:nvSpPr>
              <p:spPr bwMode="auto">
                <a:xfrm>
                  <a:off x="1973" y="618"/>
                  <a:ext cx="45" cy="4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>
                    <a:latin typeface="Calibri" pitchFamily="34" charset="0"/>
                  </a:endParaRPr>
                </a:p>
              </p:txBody>
            </p:sp>
            <p:sp>
              <p:nvSpPr>
                <p:cNvPr id="3127" name="Rectangle 60"/>
                <p:cNvSpPr>
                  <a:spLocks noChangeArrowheads="1"/>
                </p:cNvSpPr>
                <p:nvPr/>
              </p:nvSpPr>
              <p:spPr bwMode="auto">
                <a:xfrm>
                  <a:off x="2064" y="618"/>
                  <a:ext cx="45" cy="4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>
                    <a:latin typeface="Calibri" pitchFamily="34" charset="0"/>
                  </a:endParaRPr>
                </a:p>
              </p:txBody>
            </p:sp>
            <p:sp>
              <p:nvSpPr>
                <p:cNvPr id="3128" name="Rectangle 61"/>
                <p:cNvSpPr>
                  <a:spLocks noChangeArrowheads="1"/>
                </p:cNvSpPr>
                <p:nvPr/>
              </p:nvSpPr>
              <p:spPr bwMode="auto">
                <a:xfrm>
                  <a:off x="1882" y="709"/>
                  <a:ext cx="45" cy="4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>
                    <a:latin typeface="Calibri" pitchFamily="34" charset="0"/>
                  </a:endParaRPr>
                </a:p>
              </p:txBody>
            </p:sp>
            <p:sp>
              <p:nvSpPr>
                <p:cNvPr id="3129" name="Rectangle 62"/>
                <p:cNvSpPr>
                  <a:spLocks noChangeArrowheads="1"/>
                </p:cNvSpPr>
                <p:nvPr/>
              </p:nvSpPr>
              <p:spPr bwMode="auto">
                <a:xfrm>
                  <a:off x="1973" y="709"/>
                  <a:ext cx="45" cy="4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>
                    <a:latin typeface="Calibri" pitchFamily="34" charset="0"/>
                  </a:endParaRPr>
                </a:p>
              </p:txBody>
            </p:sp>
            <p:sp>
              <p:nvSpPr>
                <p:cNvPr id="3130" name="Rectangle 63"/>
                <p:cNvSpPr>
                  <a:spLocks noChangeArrowheads="1"/>
                </p:cNvSpPr>
                <p:nvPr/>
              </p:nvSpPr>
              <p:spPr bwMode="auto">
                <a:xfrm>
                  <a:off x="2064" y="709"/>
                  <a:ext cx="45" cy="4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>
                    <a:latin typeface="Calibri" pitchFamily="34" charset="0"/>
                  </a:endParaRPr>
                </a:p>
              </p:txBody>
            </p:sp>
          </p:grpSp>
          <p:sp>
            <p:nvSpPr>
              <p:cNvPr id="3121" name="Freeform 64"/>
              <p:cNvSpPr>
                <a:spLocks/>
              </p:cNvSpPr>
              <p:nvPr/>
            </p:nvSpPr>
            <p:spPr bwMode="auto">
              <a:xfrm>
                <a:off x="2907" y="2494"/>
                <a:ext cx="75" cy="232"/>
              </a:xfrm>
              <a:custGeom>
                <a:avLst/>
                <a:gdLst>
                  <a:gd name="T0" fmla="*/ 57 w 75"/>
                  <a:gd name="T1" fmla="*/ 232 h 232"/>
                  <a:gd name="T2" fmla="*/ 38 w 75"/>
                  <a:gd name="T3" fmla="*/ 225 h 232"/>
                  <a:gd name="T4" fmla="*/ 57 w 75"/>
                  <a:gd name="T5" fmla="*/ 219 h 232"/>
                  <a:gd name="T6" fmla="*/ 13 w 75"/>
                  <a:gd name="T7" fmla="*/ 200 h 232"/>
                  <a:gd name="T8" fmla="*/ 69 w 75"/>
                  <a:gd name="T9" fmla="*/ 188 h 232"/>
                  <a:gd name="T10" fmla="*/ 50 w 75"/>
                  <a:gd name="T11" fmla="*/ 182 h 232"/>
                  <a:gd name="T12" fmla="*/ 13 w 75"/>
                  <a:gd name="T13" fmla="*/ 169 h 232"/>
                  <a:gd name="T14" fmla="*/ 75 w 75"/>
                  <a:gd name="T15" fmla="*/ 150 h 232"/>
                  <a:gd name="T16" fmla="*/ 13 w 75"/>
                  <a:gd name="T17" fmla="*/ 131 h 232"/>
                  <a:gd name="T18" fmla="*/ 38 w 75"/>
                  <a:gd name="T19" fmla="*/ 125 h 232"/>
                  <a:gd name="T20" fmla="*/ 75 w 75"/>
                  <a:gd name="T21" fmla="*/ 113 h 232"/>
                  <a:gd name="T22" fmla="*/ 13 w 75"/>
                  <a:gd name="T23" fmla="*/ 63 h 232"/>
                  <a:gd name="T24" fmla="*/ 57 w 75"/>
                  <a:gd name="T25" fmla="*/ 31 h 232"/>
                  <a:gd name="T26" fmla="*/ 32 w 75"/>
                  <a:gd name="T27" fmla="*/ 0 h 2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5"/>
                  <a:gd name="T43" fmla="*/ 0 h 232"/>
                  <a:gd name="T44" fmla="*/ 75 w 75"/>
                  <a:gd name="T45" fmla="*/ 232 h 2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5" h="232">
                    <a:moveTo>
                      <a:pt x="57" y="232"/>
                    </a:moveTo>
                    <a:cubicBezTo>
                      <a:pt x="51" y="230"/>
                      <a:pt x="38" y="232"/>
                      <a:pt x="38" y="225"/>
                    </a:cubicBezTo>
                    <a:cubicBezTo>
                      <a:pt x="38" y="218"/>
                      <a:pt x="59" y="225"/>
                      <a:pt x="57" y="219"/>
                    </a:cubicBezTo>
                    <a:cubicBezTo>
                      <a:pt x="56" y="215"/>
                      <a:pt x="19" y="202"/>
                      <a:pt x="13" y="200"/>
                    </a:cubicBezTo>
                    <a:cubicBezTo>
                      <a:pt x="31" y="194"/>
                      <a:pt x="53" y="199"/>
                      <a:pt x="69" y="188"/>
                    </a:cubicBezTo>
                    <a:cubicBezTo>
                      <a:pt x="75" y="184"/>
                      <a:pt x="56" y="184"/>
                      <a:pt x="50" y="182"/>
                    </a:cubicBezTo>
                    <a:cubicBezTo>
                      <a:pt x="0" y="165"/>
                      <a:pt x="64" y="185"/>
                      <a:pt x="13" y="169"/>
                    </a:cubicBezTo>
                    <a:cubicBezTo>
                      <a:pt x="34" y="162"/>
                      <a:pt x="54" y="155"/>
                      <a:pt x="75" y="150"/>
                    </a:cubicBezTo>
                    <a:cubicBezTo>
                      <a:pt x="53" y="145"/>
                      <a:pt x="34" y="139"/>
                      <a:pt x="13" y="131"/>
                    </a:cubicBezTo>
                    <a:cubicBezTo>
                      <a:pt x="21" y="129"/>
                      <a:pt x="30" y="127"/>
                      <a:pt x="38" y="125"/>
                    </a:cubicBezTo>
                    <a:cubicBezTo>
                      <a:pt x="50" y="121"/>
                      <a:pt x="75" y="113"/>
                      <a:pt x="75" y="113"/>
                    </a:cubicBezTo>
                    <a:cubicBezTo>
                      <a:pt x="65" y="81"/>
                      <a:pt x="39" y="80"/>
                      <a:pt x="13" y="63"/>
                    </a:cubicBezTo>
                    <a:cubicBezTo>
                      <a:pt x="21" y="37"/>
                      <a:pt x="32" y="40"/>
                      <a:pt x="57" y="31"/>
                    </a:cubicBezTo>
                    <a:cubicBezTo>
                      <a:pt x="35" y="9"/>
                      <a:pt x="42" y="20"/>
                      <a:pt x="3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Calibri" pitchFamily="34" charset="0"/>
                </a:endParaRPr>
              </a:p>
            </p:txBody>
          </p:sp>
        </p:grpSp>
        <p:sp>
          <p:nvSpPr>
            <p:cNvPr id="3096" name="Text Box 65"/>
            <p:cNvSpPr txBox="1">
              <a:spLocks noChangeArrowheads="1"/>
            </p:cNvSpPr>
            <p:nvPr/>
          </p:nvSpPr>
          <p:spPr bwMode="auto">
            <a:xfrm>
              <a:off x="3580420" y="3620432"/>
              <a:ext cx="2447449" cy="41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>
                  <a:latin typeface="Calibri" pitchFamily="34" charset="0"/>
                </a:rPr>
                <a:t>experimentation</a:t>
              </a:r>
              <a:endParaRPr lang="en-US" sz="2400" b="1">
                <a:latin typeface="Calibri" pitchFamily="34" charset="0"/>
              </a:endParaRPr>
            </a:p>
          </p:txBody>
        </p:sp>
        <p:sp>
          <p:nvSpPr>
            <p:cNvPr id="101" name="Text Box 83"/>
            <p:cNvSpPr txBox="1">
              <a:spLocks noChangeArrowheads="1"/>
            </p:cNvSpPr>
            <p:nvPr/>
          </p:nvSpPr>
          <p:spPr bwMode="auto">
            <a:xfrm>
              <a:off x="5489235" y="5322085"/>
              <a:ext cx="2057400" cy="970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297B52"/>
                  </a:solidFill>
                  <a:latin typeface="Calibri" pitchFamily="34" charset="0"/>
                </a:rPr>
                <a:t>Data, Metadata, Provenance, Scripts, Workflows, Services,</a:t>
              </a:r>
              <a:br>
                <a:rPr lang="en-GB" sz="1600" b="1" dirty="0">
                  <a:solidFill>
                    <a:srgbClr val="297B52"/>
                  </a:solidFill>
                  <a:latin typeface="Calibri" pitchFamily="34" charset="0"/>
                </a:rPr>
              </a:br>
              <a:r>
                <a:rPr lang="en-GB" sz="1600" b="1" dirty="0" err="1">
                  <a:solidFill>
                    <a:srgbClr val="297B52"/>
                  </a:solidFill>
                  <a:latin typeface="Calibri" pitchFamily="34" charset="0"/>
                </a:rPr>
                <a:t>Ontologies</a:t>
              </a:r>
              <a:r>
                <a:rPr lang="en-GB" sz="1600" b="1" dirty="0">
                  <a:solidFill>
                    <a:srgbClr val="297B52"/>
                  </a:solidFill>
                  <a:latin typeface="Calibri" pitchFamily="34" charset="0"/>
                </a:rPr>
                <a:t>, Blogs, ...</a:t>
              </a:r>
              <a:endParaRPr lang="en-US" sz="1600" b="1" dirty="0">
                <a:solidFill>
                  <a:srgbClr val="297B52"/>
                </a:solidFill>
                <a:latin typeface="Calibri" pitchFamily="34" charset="0"/>
              </a:endParaRPr>
            </a:p>
          </p:txBody>
        </p:sp>
        <p:sp>
          <p:nvSpPr>
            <p:cNvPr id="3099" name="Text Box 21"/>
            <p:cNvSpPr txBox="1">
              <a:spLocks noChangeArrowheads="1"/>
            </p:cNvSpPr>
            <p:nvPr/>
          </p:nvSpPr>
          <p:spPr bwMode="auto">
            <a:xfrm>
              <a:off x="1181550" y="1978798"/>
              <a:ext cx="1035843" cy="52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latin typeface="Calibri" pitchFamily="34" charset="0"/>
                </a:rPr>
                <a:t>Digital Libraries</a:t>
              </a:r>
              <a:endParaRPr lang="en-US" sz="1600" b="1">
                <a:latin typeface="Calibri" pitchFamily="34" charset="0"/>
              </a:endParaRPr>
            </a:p>
          </p:txBody>
        </p:sp>
        <p:sp>
          <p:nvSpPr>
            <p:cNvPr id="95" name="Arc 94"/>
            <p:cNvSpPr/>
            <p:nvPr/>
          </p:nvSpPr>
          <p:spPr>
            <a:xfrm flipH="1">
              <a:off x="2788893" y="1207273"/>
              <a:ext cx="3536157" cy="1154430"/>
            </a:xfrm>
            <a:prstGeom prst="arc">
              <a:avLst>
                <a:gd name="adj1" fmla="val 16200000"/>
                <a:gd name="adj2" fmla="val 76849"/>
              </a:avLst>
            </a:prstGeom>
            <a:ln w="38100"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7" name="Arc 96"/>
            <p:cNvSpPr/>
            <p:nvPr/>
          </p:nvSpPr>
          <p:spPr>
            <a:xfrm rot="3713652" flipH="1">
              <a:off x="5123471" y="1331574"/>
              <a:ext cx="1398746" cy="827247"/>
            </a:xfrm>
            <a:prstGeom prst="arc">
              <a:avLst>
                <a:gd name="adj1" fmla="val 16200000"/>
                <a:gd name="adj2" fmla="val 76849"/>
              </a:avLst>
            </a:prstGeom>
            <a:ln w="38100"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8" name="Arc 97"/>
            <p:cNvSpPr/>
            <p:nvPr/>
          </p:nvSpPr>
          <p:spPr>
            <a:xfrm rot="5400000" flipH="1">
              <a:off x="6678665" y="2203827"/>
              <a:ext cx="1414463" cy="1092993"/>
            </a:xfrm>
            <a:prstGeom prst="arc">
              <a:avLst>
                <a:gd name="adj1" fmla="val 16200000"/>
                <a:gd name="adj2" fmla="val 76849"/>
              </a:avLst>
            </a:prstGeom>
            <a:ln w="38100"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" name="Arc 101"/>
            <p:cNvSpPr/>
            <p:nvPr/>
          </p:nvSpPr>
          <p:spPr>
            <a:xfrm rot="5400000" flipH="1" flipV="1">
              <a:off x="5467799" y="2064524"/>
              <a:ext cx="1134428" cy="1348740"/>
            </a:xfrm>
            <a:prstGeom prst="arc">
              <a:avLst>
                <a:gd name="adj1" fmla="val 16200000"/>
                <a:gd name="adj2" fmla="val 76849"/>
              </a:avLst>
            </a:prstGeom>
            <a:ln w="38100"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3" name="Arc 102"/>
            <p:cNvSpPr/>
            <p:nvPr/>
          </p:nvSpPr>
          <p:spPr>
            <a:xfrm rot="2889717" flipH="1">
              <a:off x="2463852" y="1866642"/>
              <a:ext cx="2187417" cy="1320165"/>
            </a:xfrm>
            <a:prstGeom prst="arc">
              <a:avLst>
                <a:gd name="adj1" fmla="val 16200000"/>
                <a:gd name="adj2" fmla="val 76849"/>
              </a:avLst>
            </a:prstGeom>
            <a:ln w="38100"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4" name="Arc 103"/>
            <p:cNvSpPr/>
            <p:nvPr/>
          </p:nvSpPr>
          <p:spPr>
            <a:xfrm rot="21318939" flipV="1">
              <a:off x="4260506" y="4774862"/>
              <a:ext cx="808673" cy="771525"/>
            </a:xfrm>
            <a:prstGeom prst="arc">
              <a:avLst>
                <a:gd name="adj1" fmla="val 16200000"/>
                <a:gd name="adj2" fmla="val 76849"/>
              </a:avLst>
            </a:prstGeom>
            <a:ln w="38100"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5" name="Arc 104"/>
            <p:cNvSpPr/>
            <p:nvPr/>
          </p:nvSpPr>
          <p:spPr>
            <a:xfrm rot="21318939" flipH="1" flipV="1">
              <a:off x="5390647" y="4772005"/>
              <a:ext cx="744378" cy="771525"/>
            </a:xfrm>
            <a:prstGeom prst="arc">
              <a:avLst>
                <a:gd name="adj1" fmla="val 16200000"/>
                <a:gd name="adj2" fmla="val 76849"/>
              </a:avLst>
            </a:prstGeom>
            <a:ln w="38100"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6" name="Arc 105"/>
            <p:cNvSpPr/>
            <p:nvPr/>
          </p:nvSpPr>
          <p:spPr>
            <a:xfrm rot="21318939" flipV="1">
              <a:off x="4104772" y="3681868"/>
              <a:ext cx="807243" cy="771525"/>
            </a:xfrm>
            <a:prstGeom prst="arc">
              <a:avLst>
                <a:gd name="adj1" fmla="val 16200000"/>
                <a:gd name="adj2" fmla="val 76849"/>
              </a:avLst>
            </a:prstGeom>
            <a:ln w="38100"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Arc 106"/>
            <p:cNvSpPr/>
            <p:nvPr/>
          </p:nvSpPr>
          <p:spPr>
            <a:xfrm rot="21318939" flipH="1" flipV="1">
              <a:off x="4916302" y="3631862"/>
              <a:ext cx="337185" cy="771525"/>
            </a:xfrm>
            <a:prstGeom prst="arc">
              <a:avLst>
                <a:gd name="adj1" fmla="val 16200000"/>
                <a:gd name="adj2" fmla="val 76849"/>
              </a:avLst>
            </a:prstGeom>
            <a:ln w="38100"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11" name="TextBox 77"/>
            <p:cNvSpPr txBox="1">
              <a:spLocks noChangeArrowheads="1"/>
            </p:cNvSpPr>
            <p:nvPr/>
          </p:nvSpPr>
          <p:spPr bwMode="auto">
            <a:xfrm>
              <a:off x="7289456" y="1271567"/>
              <a:ext cx="1607344" cy="525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latin typeface="Calibri" pitchFamily="34" charset="0"/>
                </a:rPr>
                <a:t>Next Generation Researchers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571472" y="357166"/>
            <a:ext cx="8572528" cy="6500834"/>
          </a:xfrm>
          <a:prstGeom prst="rect">
            <a:avLst/>
          </a:prstGeom>
          <a:solidFill>
            <a:srgbClr val="FFFFFF">
              <a:alpha val="65098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6" name="Arc 85"/>
          <p:cNvSpPr/>
          <p:nvPr/>
        </p:nvSpPr>
        <p:spPr>
          <a:xfrm>
            <a:off x="6429388" y="2000240"/>
            <a:ext cx="1357322" cy="1785950"/>
          </a:xfrm>
          <a:prstGeom prst="arc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>
            <a:off x="4071934" y="1000108"/>
            <a:ext cx="2428892" cy="785818"/>
          </a:xfrm>
          <a:prstGeom prst="arc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c 90"/>
          <p:cNvSpPr/>
          <p:nvPr/>
        </p:nvSpPr>
        <p:spPr>
          <a:xfrm flipH="1">
            <a:off x="2643174" y="1071546"/>
            <a:ext cx="3786214" cy="1142984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5400000">
            <a:off x="1893075" y="2607463"/>
            <a:ext cx="642942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>
            <a:off x="2357422" y="2786058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1500166" y="4286256"/>
            <a:ext cx="785818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2071670" y="4500570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16200000" flipH="1">
            <a:off x="2607455" y="4250537"/>
            <a:ext cx="857256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3214678" y="5572140"/>
            <a:ext cx="857256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/>
        </p:nvSpPr>
        <p:spPr>
          <a:xfrm rot="4833841">
            <a:off x="4551834" y="4681183"/>
            <a:ext cx="1020079" cy="1113327"/>
          </a:xfrm>
          <a:prstGeom prst="arc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Arc 114"/>
          <p:cNvSpPr/>
          <p:nvPr/>
        </p:nvSpPr>
        <p:spPr>
          <a:xfrm rot="2199467">
            <a:off x="4732031" y="3409097"/>
            <a:ext cx="1020079" cy="1113327"/>
          </a:xfrm>
          <a:prstGeom prst="arc">
            <a:avLst>
              <a:gd name="adj1" fmla="val 16200000"/>
              <a:gd name="adj2" fmla="val 1990118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Arc 115"/>
          <p:cNvSpPr/>
          <p:nvPr/>
        </p:nvSpPr>
        <p:spPr>
          <a:xfrm>
            <a:off x="1428728" y="1571612"/>
            <a:ext cx="3143272" cy="928694"/>
          </a:xfrm>
          <a:prstGeom prst="arc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5893943" y="3643314"/>
            <a:ext cx="3250057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Finding the Provenance </a:t>
            </a:r>
          </a:p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of research outputs</a:t>
            </a:r>
          </a:p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across all the systems</a:t>
            </a:r>
          </a:p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data transited through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Provenance in a Single Application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500166" y="1428736"/>
            <a:ext cx="2357454" cy="17859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Application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2143108" y="4357694"/>
            <a:ext cx="1143008" cy="1285884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14546" y="5715016"/>
            <a:ext cx="1285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Provenance</a:t>
            </a:r>
          </a:p>
          <a:p>
            <a:pPr algn="ctr"/>
            <a:r>
              <a:rPr lang="en-GB" dirty="0" smtClean="0"/>
              <a:t>Store</a:t>
            </a:r>
            <a:endParaRPr lang="en-US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286248" y="1785926"/>
            <a:ext cx="611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GB" sz="1800" b="1" dirty="0" smtClean="0">
                <a:cs typeface="Arial" pitchFamily="34" charset="0"/>
              </a:rPr>
              <a:t>data</a:t>
            </a:r>
            <a:endParaRPr lang="en-GB" sz="1800" b="1" dirty="0">
              <a:cs typeface="Arial" pitchFamily="34" charset="0"/>
            </a:endParaRPr>
          </a:p>
        </p:txBody>
      </p:sp>
      <p:pic>
        <p:nvPicPr>
          <p:cNvPr id="9" name="Picture 35" descr="MCPE02671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736"/>
            <a:ext cx="12938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071934" y="221455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5484825" y="4522794"/>
            <a:ext cx="1717675" cy="1436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 flipH="1">
            <a:off x="3643306" y="5000636"/>
            <a:ext cx="1500187" cy="211137"/>
          </a:xfrm>
          <a:prstGeom prst="leftArrow">
            <a:avLst>
              <a:gd name="adj1" fmla="val 50000"/>
              <a:gd name="adj2" fmla="val 177632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7" name="Picture 37" descr="MCj04315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525" y="4854582"/>
            <a:ext cx="13874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8" descr="MCIN00510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357694"/>
            <a:ext cx="163036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4286248" y="3143248"/>
            <a:ext cx="3158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 dirty="0"/>
              <a:t>Feedback (notifications, alarms,</a:t>
            </a:r>
          </a:p>
          <a:p>
            <a:pPr algn="ctr" eaLnBrk="1" hangingPunct="1"/>
            <a:r>
              <a:rPr lang="en-GB" sz="1800" dirty="0"/>
              <a:t>continuous audit)</a:t>
            </a: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 rot="12149195" flipH="1">
            <a:off x="3483776" y="3422108"/>
            <a:ext cx="1500187" cy="211137"/>
          </a:xfrm>
          <a:prstGeom prst="leftArrow">
            <a:avLst>
              <a:gd name="adj1" fmla="val 50000"/>
              <a:gd name="adj2" fmla="val 177632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 rot="5400000" flipH="1">
            <a:off x="2248676" y="3680621"/>
            <a:ext cx="858839" cy="212720"/>
          </a:xfrm>
          <a:prstGeom prst="leftArrow">
            <a:avLst>
              <a:gd name="adj1" fmla="val 50000"/>
              <a:gd name="adj2" fmla="val 177632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857752" y="600076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cs typeface="Arial" pitchFamily="34" charset="0"/>
              </a:rPr>
              <a:t>Query and reason over</a:t>
            </a:r>
          </a:p>
          <a:p>
            <a:pPr algn="ctr"/>
            <a:r>
              <a:rPr lang="en-GB" dirty="0" smtClean="0">
                <a:cs typeface="Arial" pitchFamily="34" charset="0"/>
              </a:rPr>
              <a:t>provenance of data</a:t>
            </a:r>
            <a:endParaRPr lang="en-GB" dirty="0">
              <a:cs typeface="Arial" pitchFamily="34" charset="0"/>
            </a:endParaRPr>
          </a:p>
        </p:txBody>
      </p:sp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714348" y="3429000"/>
            <a:ext cx="16235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dirty="0" smtClean="0"/>
              <a:t>Record process</a:t>
            </a:r>
          </a:p>
          <a:p>
            <a:pPr algn="ctr" eaLnBrk="1" hangingPunct="1"/>
            <a:r>
              <a:rPr lang="en-GB" sz="1800" dirty="0" smtClean="0"/>
              <a:t>assertions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5" grpId="0" animBg="1"/>
      <p:bldP spid="20" grpId="0"/>
      <p:bldP spid="22" grpId="0" animBg="1"/>
      <p:bldP spid="23" grpId="0" animBg="1"/>
      <p:bldP spid="2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Provenance in a Single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We’re becoming good at tracking provenance in a single (monolithic) application</a:t>
            </a:r>
            <a:endParaRPr lang="en-US" dirty="0" smtClean="0"/>
          </a:p>
          <a:p>
            <a:pPr lvl="1"/>
            <a:r>
              <a:rPr lang="en-GB" dirty="0" smtClean="0"/>
              <a:t>Provenance in databases (e.g., Perm, Trio, theory)</a:t>
            </a:r>
          </a:p>
          <a:p>
            <a:pPr lvl="1"/>
            <a:r>
              <a:rPr lang="en-GB" dirty="0" smtClean="0"/>
              <a:t>Provenance in workflow systems (e.g., </a:t>
            </a:r>
            <a:r>
              <a:rPr lang="en-GB" dirty="0" err="1" smtClean="0"/>
              <a:t>Taverna</a:t>
            </a:r>
            <a:r>
              <a:rPr lang="en-GB" dirty="0" smtClean="0"/>
              <a:t>, </a:t>
            </a:r>
            <a:r>
              <a:rPr lang="en-GB" dirty="0" err="1" smtClean="0"/>
              <a:t>Kepler</a:t>
            </a:r>
            <a:r>
              <a:rPr lang="en-GB" dirty="0" smtClean="0"/>
              <a:t>, </a:t>
            </a:r>
            <a:r>
              <a:rPr lang="en-GB" dirty="0" err="1" smtClean="0"/>
              <a:t>VisTrails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Provenance in operating system (e.g., PASS)</a:t>
            </a:r>
          </a:p>
          <a:p>
            <a:pPr lvl="1"/>
            <a:r>
              <a:rPr lang="en-GB" dirty="0" smtClean="0"/>
              <a:t>Provenance in some applications (e.g., R, browser)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143108" y="2714620"/>
            <a:ext cx="4464876" cy="1520273"/>
            <a:chOff x="2143108" y="2714620"/>
            <a:chExt cx="4464876" cy="1520273"/>
          </a:xfrm>
        </p:grpSpPr>
        <p:sp>
          <p:nvSpPr>
            <p:cNvPr id="29" name="Freeform 28"/>
            <p:cNvSpPr/>
            <p:nvPr/>
          </p:nvSpPr>
          <p:spPr>
            <a:xfrm flipH="1">
              <a:off x="3286116" y="2714620"/>
              <a:ext cx="3271695" cy="1520273"/>
            </a:xfrm>
            <a:custGeom>
              <a:avLst/>
              <a:gdLst>
                <a:gd name="connsiteX0" fmla="*/ 3613426 w 3613426"/>
                <a:gd name="connsiteY0" fmla="*/ 0 h 1420191"/>
                <a:gd name="connsiteX1" fmla="*/ 2699026 w 3613426"/>
                <a:gd name="connsiteY1" fmla="*/ 1219200 h 1420191"/>
                <a:gd name="connsiteX2" fmla="*/ 976244 w 3613426"/>
                <a:gd name="connsiteY2" fmla="*/ 1205948 h 1420191"/>
                <a:gd name="connsiteX3" fmla="*/ 141357 w 3613426"/>
                <a:gd name="connsiteY3" fmla="*/ 185530 h 1420191"/>
                <a:gd name="connsiteX4" fmla="*/ 128104 w 3613426"/>
                <a:gd name="connsiteY4" fmla="*/ 185530 h 1420191"/>
                <a:gd name="connsiteX0" fmla="*/ 3677479 w 3677479"/>
                <a:gd name="connsiteY0" fmla="*/ 454846 h 1875037"/>
                <a:gd name="connsiteX1" fmla="*/ 2763079 w 3677479"/>
                <a:gd name="connsiteY1" fmla="*/ 1674046 h 1875037"/>
                <a:gd name="connsiteX2" fmla="*/ 1040297 w 3677479"/>
                <a:gd name="connsiteY2" fmla="*/ 1660794 h 1875037"/>
                <a:gd name="connsiteX3" fmla="*/ 205410 w 3677479"/>
                <a:gd name="connsiteY3" fmla="*/ 640376 h 1875037"/>
                <a:gd name="connsiteX4" fmla="*/ 64052 w 3677479"/>
                <a:gd name="connsiteY4" fmla="*/ 85035 h 1875037"/>
                <a:gd name="connsiteX0" fmla="*/ 3677478 w 3677478"/>
                <a:gd name="connsiteY0" fmla="*/ 547299 h 1967490"/>
                <a:gd name="connsiteX1" fmla="*/ 2763078 w 3677478"/>
                <a:gd name="connsiteY1" fmla="*/ 1766499 h 1967490"/>
                <a:gd name="connsiteX2" fmla="*/ 1040296 w 3677478"/>
                <a:gd name="connsiteY2" fmla="*/ 1753247 h 1967490"/>
                <a:gd name="connsiteX3" fmla="*/ 205409 w 3677478"/>
                <a:gd name="connsiteY3" fmla="*/ 732829 h 1967490"/>
                <a:gd name="connsiteX4" fmla="*/ 64052 w 3677478"/>
                <a:gd name="connsiteY4" fmla="*/ 85035 h 196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7478" h="1967490">
                  <a:moveTo>
                    <a:pt x="3677478" y="547299"/>
                  </a:moveTo>
                  <a:cubicBezTo>
                    <a:pt x="3440043" y="1056403"/>
                    <a:pt x="3202608" y="1565508"/>
                    <a:pt x="2763078" y="1766499"/>
                  </a:cubicBezTo>
                  <a:cubicBezTo>
                    <a:pt x="2323548" y="1967490"/>
                    <a:pt x="1466574" y="1925525"/>
                    <a:pt x="1040296" y="1753247"/>
                  </a:cubicBezTo>
                  <a:cubicBezTo>
                    <a:pt x="614018" y="1580969"/>
                    <a:pt x="368116" y="1010864"/>
                    <a:pt x="205409" y="732829"/>
                  </a:cubicBezTo>
                  <a:cubicBezTo>
                    <a:pt x="42702" y="454794"/>
                    <a:pt x="0" y="0"/>
                    <a:pt x="64052" y="85035"/>
                  </a:cubicBezTo>
                </a:path>
              </a:pathLst>
            </a:custGeom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36" idx="3"/>
              <a:endCxn id="31" idx="4"/>
            </p:cNvCxnSpPr>
            <p:nvPr/>
          </p:nvCxnSpPr>
          <p:spPr>
            <a:xfrm rot="5400000">
              <a:off x="5322100" y="2750339"/>
              <a:ext cx="1035851" cy="15359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1" idx="2"/>
              <a:endCxn id="28" idx="3"/>
            </p:cNvCxnSpPr>
            <p:nvPr/>
          </p:nvCxnSpPr>
          <p:spPr>
            <a:xfrm rot="10800000">
              <a:off x="3107522" y="3214687"/>
              <a:ext cx="1321603" cy="82153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8" idx="2"/>
            </p:cNvCxnSpPr>
            <p:nvPr/>
          </p:nvCxnSpPr>
          <p:spPr>
            <a:xfrm rot="10800000" flipV="1">
              <a:off x="2214546" y="2821776"/>
              <a:ext cx="571504" cy="60722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1" idx="2"/>
              <a:endCxn id="21" idx="4"/>
            </p:cNvCxnSpPr>
            <p:nvPr/>
          </p:nvCxnSpPr>
          <p:spPr>
            <a:xfrm rot="10800000">
              <a:off x="2143108" y="3464719"/>
              <a:ext cx="2286016" cy="57150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Provenance Across Applications</a:t>
            </a:r>
            <a:endParaRPr lang="en-US" dirty="0"/>
          </a:p>
        </p:txBody>
      </p:sp>
      <p:pic>
        <p:nvPicPr>
          <p:cNvPr id="9" name="Picture 35" descr="MCPE02671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428736"/>
            <a:ext cx="12938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/>
          <p:nvPr/>
        </p:nvGrpSpPr>
        <p:grpSpPr>
          <a:xfrm>
            <a:off x="1142976" y="2000240"/>
            <a:ext cx="1290882" cy="1857388"/>
            <a:chOff x="1142976" y="2000240"/>
            <a:chExt cx="1290882" cy="1857388"/>
          </a:xfrm>
        </p:grpSpPr>
        <p:sp>
          <p:nvSpPr>
            <p:cNvPr id="4" name="Cloud 3"/>
            <p:cNvSpPr>
              <a:spLocks noChangeAspect="1"/>
            </p:cNvSpPr>
            <p:nvPr/>
          </p:nvSpPr>
          <p:spPr>
            <a:xfrm>
              <a:off x="1142976" y="2000240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  <p:sp>
          <p:nvSpPr>
            <p:cNvPr id="21" name="Can 20"/>
            <p:cNvSpPr/>
            <p:nvPr/>
          </p:nvSpPr>
          <p:spPr>
            <a:xfrm>
              <a:off x="1500166" y="3071810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2428860" y="1357298"/>
            <a:ext cx="1290882" cy="1857388"/>
            <a:chOff x="1142976" y="2000240"/>
            <a:chExt cx="1290882" cy="1857388"/>
          </a:xfrm>
        </p:grpSpPr>
        <p:sp>
          <p:nvSpPr>
            <p:cNvPr id="27" name="Cloud 26"/>
            <p:cNvSpPr>
              <a:spLocks noChangeAspect="1"/>
            </p:cNvSpPr>
            <p:nvPr/>
          </p:nvSpPr>
          <p:spPr>
            <a:xfrm>
              <a:off x="1142976" y="2000240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  <p:sp>
          <p:nvSpPr>
            <p:cNvPr id="28" name="Can 27"/>
            <p:cNvSpPr/>
            <p:nvPr/>
          </p:nvSpPr>
          <p:spPr>
            <a:xfrm>
              <a:off x="1500166" y="3071810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3786182" y="2285992"/>
            <a:ext cx="2148138" cy="2143140"/>
            <a:chOff x="3714744" y="2143116"/>
            <a:chExt cx="2148138" cy="2143140"/>
          </a:xfrm>
        </p:grpSpPr>
        <p:sp>
          <p:nvSpPr>
            <p:cNvPr id="30" name="Cloud 29"/>
            <p:cNvSpPr>
              <a:spLocks noChangeAspect="1"/>
            </p:cNvSpPr>
            <p:nvPr/>
          </p:nvSpPr>
          <p:spPr>
            <a:xfrm>
              <a:off x="4572000" y="2143116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  <p:sp>
          <p:nvSpPr>
            <p:cNvPr id="31" name="Can 30"/>
            <p:cNvSpPr/>
            <p:nvPr/>
          </p:nvSpPr>
          <p:spPr>
            <a:xfrm>
              <a:off x="4357686" y="3500438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oud 31"/>
            <p:cNvSpPr>
              <a:spLocks noChangeAspect="1"/>
            </p:cNvSpPr>
            <p:nvPr/>
          </p:nvSpPr>
          <p:spPr>
            <a:xfrm>
              <a:off x="3714744" y="2428868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5929322" y="1142984"/>
            <a:ext cx="1290882" cy="1857388"/>
            <a:chOff x="1142976" y="2000240"/>
            <a:chExt cx="1290882" cy="1857388"/>
          </a:xfrm>
        </p:grpSpPr>
        <p:sp>
          <p:nvSpPr>
            <p:cNvPr id="35" name="Cloud 34"/>
            <p:cNvSpPr>
              <a:spLocks noChangeAspect="1"/>
            </p:cNvSpPr>
            <p:nvPr/>
          </p:nvSpPr>
          <p:spPr>
            <a:xfrm>
              <a:off x="1142976" y="2000240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  <p:sp>
          <p:nvSpPr>
            <p:cNvPr id="36" name="Can 35"/>
            <p:cNvSpPr/>
            <p:nvPr/>
          </p:nvSpPr>
          <p:spPr>
            <a:xfrm>
              <a:off x="1500166" y="3071810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>
            <a:stCxn id="4" idx="3"/>
            <a:endCxn id="27" idx="2"/>
          </p:cNvCxnSpPr>
          <p:nvPr/>
        </p:nvCxnSpPr>
        <p:spPr>
          <a:xfrm rot="5400000" flipH="1" flipV="1">
            <a:off x="2005698" y="1628990"/>
            <a:ext cx="209885" cy="64444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0"/>
            <a:endCxn id="32" idx="3"/>
          </p:cNvCxnSpPr>
          <p:nvPr/>
        </p:nvCxnSpPr>
        <p:spPr>
          <a:xfrm>
            <a:off x="3718666" y="1846270"/>
            <a:ext cx="712957" cy="78138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7" idx="0"/>
            <a:endCxn id="30" idx="3"/>
          </p:cNvCxnSpPr>
          <p:nvPr/>
        </p:nvCxnSpPr>
        <p:spPr>
          <a:xfrm>
            <a:off x="3718666" y="1846270"/>
            <a:ext cx="1570213" cy="49563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0"/>
            <a:endCxn id="35" idx="2"/>
          </p:cNvCxnSpPr>
          <p:nvPr/>
        </p:nvCxnSpPr>
        <p:spPr>
          <a:xfrm flipV="1">
            <a:off x="3718666" y="1631956"/>
            <a:ext cx="2214660" cy="21431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3"/>
            <a:endCxn id="35" idx="2"/>
          </p:cNvCxnSpPr>
          <p:nvPr/>
        </p:nvCxnSpPr>
        <p:spPr>
          <a:xfrm rot="5400000" flipH="1" flipV="1">
            <a:off x="5256127" y="1664709"/>
            <a:ext cx="709951" cy="64444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0"/>
          </p:cNvCxnSpPr>
          <p:nvPr/>
        </p:nvCxnSpPr>
        <p:spPr>
          <a:xfrm>
            <a:off x="7219128" y="1631956"/>
            <a:ext cx="567582" cy="825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928794" y="5072074"/>
            <a:ext cx="6623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How to understand the provenance of data products derived</a:t>
            </a:r>
          </a:p>
          <a:p>
            <a:r>
              <a:rPr lang="en-GB" sz="2000" b="1" dirty="0" smtClean="0"/>
              <a:t>by all these applications?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Provenance Across Applications</a:t>
            </a:r>
            <a:endParaRPr lang="en-US" dirty="0"/>
          </a:p>
        </p:txBody>
      </p:sp>
      <p:pic>
        <p:nvPicPr>
          <p:cNvPr id="9" name="Picture 35" descr="MCPE02671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428736"/>
            <a:ext cx="12938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/>
          <p:nvPr/>
        </p:nvGrpSpPr>
        <p:grpSpPr>
          <a:xfrm>
            <a:off x="1142976" y="2000240"/>
            <a:ext cx="1290882" cy="1857388"/>
            <a:chOff x="1142976" y="2000240"/>
            <a:chExt cx="1290882" cy="1857388"/>
          </a:xfrm>
        </p:grpSpPr>
        <p:sp>
          <p:nvSpPr>
            <p:cNvPr id="4" name="Cloud 3"/>
            <p:cNvSpPr>
              <a:spLocks noChangeAspect="1"/>
            </p:cNvSpPr>
            <p:nvPr/>
          </p:nvSpPr>
          <p:spPr>
            <a:xfrm>
              <a:off x="1142976" y="2000240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  <p:sp>
          <p:nvSpPr>
            <p:cNvPr id="21" name="Can 20"/>
            <p:cNvSpPr/>
            <p:nvPr/>
          </p:nvSpPr>
          <p:spPr>
            <a:xfrm>
              <a:off x="1500166" y="3071810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2428860" y="1357298"/>
            <a:ext cx="1290882" cy="1857388"/>
            <a:chOff x="1142976" y="2000240"/>
            <a:chExt cx="1290882" cy="1857388"/>
          </a:xfrm>
        </p:grpSpPr>
        <p:sp>
          <p:nvSpPr>
            <p:cNvPr id="27" name="Cloud 26"/>
            <p:cNvSpPr>
              <a:spLocks noChangeAspect="1"/>
            </p:cNvSpPr>
            <p:nvPr/>
          </p:nvSpPr>
          <p:spPr>
            <a:xfrm>
              <a:off x="1142976" y="2000240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  <p:sp>
          <p:nvSpPr>
            <p:cNvPr id="28" name="Can 27"/>
            <p:cNvSpPr/>
            <p:nvPr/>
          </p:nvSpPr>
          <p:spPr>
            <a:xfrm>
              <a:off x="1500166" y="3071810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3786182" y="2285992"/>
            <a:ext cx="2148138" cy="2143140"/>
            <a:chOff x="3714744" y="2143116"/>
            <a:chExt cx="2148138" cy="2143140"/>
          </a:xfrm>
        </p:grpSpPr>
        <p:sp>
          <p:nvSpPr>
            <p:cNvPr id="30" name="Cloud 29"/>
            <p:cNvSpPr>
              <a:spLocks noChangeAspect="1"/>
            </p:cNvSpPr>
            <p:nvPr/>
          </p:nvSpPr>
          <p:spPr>
            <a:xfrm>
              <a:off x="4572000" y="2143116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  <p:sp>
          <p:nvSpPr>
            <p:cNvPr id="31" name="Can 30"/>
            <p:cNvSpPr/>
            <p:nvPr/>
          </p:nvSpPr>
          <p:spPr>
            <a:xfrm>
              <a:off x="4357686" y="3500438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oud 31"/>
            <p:cNvSpPr>
              <a:spLocks noChangeAspect="1"/>
            </p:cNvSpPr>
            <p:nvPr/>
          </p:nvSpPr>
          <p:spPr>
            <a:xfrm>
              <a:off x="3714744" y="2428868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5929322" y="1142984"/>
            <a:ext cx="1290882" cy="1857388"/>
            <a:chOff x="1142976" y="2000240"/>
            <a:chExt cx="1290882" cy="1857388"/>
          </a:xfrm>
        </p:grpSpPr>
        <p:sp>
          <p:nvSpPr>
            <p:cNvPr id="35" name="Cloud 34"/>
            <p:cNvSpPr>
              <a:spLocks noChangeAspect="1"/>
            </p:cNvSpPr>
            <p:nvPr/>
          </p:nvSpPr>
          <p:spPr>
            <a:xfrm>
              <a:off x="1142976" y="2000240"/>
              <a:ext cx="1290882" cy="97794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Application</a:t>
              </a:r>
              <a:endParaRPr lang="en-US" sz="1100" dirty="0"/>
            </a:p>
          </p:txBody>
        </p:sp>
        <p:sp>
          <p:nvSpPr>
            <p:cNvPr id="36" name="Can 35"/>
            <p:cNvSpPr/>
            <p:nvPr/>
          </p:nvSpPr>
          <p:spPr>
            <a:xfrm>
              <a:off x="1500166" y="3071810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>
            <a:stCxn id="4" idx="3"/>
            <a:endCxn id="27" idx="2"/>
          </p:cNvCxnSpPr>
          <p:nvPr/>
        </p:nvCxnSpPr>
        <p:spPr>
          <a:xfrm rot="5400000" flipH="1" flipV="1">
            <a:off x="2005698" y="1628990"/>
            <a:ext cx="209885" cy="64444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0"/>
            <a:endCxn id="32" idx="3"/>
          </p:cNvCxnSpPr>
          <p:nvPr/>
        </p:nvCxnSpPr>
        <p:spPr>
          <a:xfrm>
            <a:off x="3718666" y="1846270"/>
            <a:ext cx="712957" cy="78138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7" idx="0"/>
            <a:endCxn id="30" idx="3"/>
          </p:cNvCxnSpPr>
          <p:nvPr/>
        </p:nvCxnSpPr>
        <p:spPr>
          <a:xfrm>
            <a:off x="3718666" y="1846270"/>
            <a:ext cx="1570213" cy="49563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0"/>
            <a:endCxn id="35" idx="2"/>
          </p:cNvCxnSpPr>
          <p:nvPr/>
        </p:nvCxnSpPr>
        <p:spPr>
          <a:xfrm flipV="1">
            <a:off x="3718666" y="1631956"/>
            <a:ext cx="2214660" cy="21431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3"/>
            <a:endCxn id="35" idx="2"/>
          </p:cNvCxnSpPr>
          <p:nvPr/>
        </p:nvCxnSpPr>
        <p:spPr>
          <a:xfrm rot="5400000" flipH="1" flipV="1">
            <a:off x="5256127" y="1664709"/>
            <a:ext cx="709951" cy="64444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5" idx="0"/>
          </p:cNvCxnSpPr>
          <p:nvPr/>
        </p:nvCxnSpPr>
        <p:spPr>
          <a:xfrm>
            <a:off x="7219128" y="1631956"/>
            <a:ext cx="567582" cy="825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ame 24"/>
          <p:cNvSpPr/>
          <p:nvPr/>
        </p:nvSpPr>
        <p:spPr>
          <a:xfrm>
            <a:off x="785786" y="5143512"/>
            <a:ext cx="7358114" cy="5715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Provenance Inter-Operability 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1785918" y="4143380"/>
            <a:ext cx="142876" cy="928694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-Down Arrow 32"/>
          <p:cNvSpPr/>
          <p:nvPr/>
        </p:nvSpPr>
        <p:spPr>
          <a:xfrm>
            <a:off x="3071802" y="3357562"/>
            <a:ext cx="142876" cy="1714512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-Down Arrow 33"/>
          <p:cNvSpPr/>
          <p:nvPr/>
        </p:nvSpPr>
        <p:spPr>
          <a:xfrm>
            <a:off x="6572264" y="3286124"/>
            <a:ext cx="142876" cy="1785950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/>
          <p:cNvSpPr/>
          <p:nvPr/>
        </p:nvSpPr>
        <p:spPr>
          <a:xfrm>
            <a:off x="4714876" y="4500570"/>
            <a:ext cx="142876" cy="571504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57488" y="6143644"/>
            <a:ext cx="357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Open Provenance Model (OPM)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n 20"/>
          <p:cNvSpPr/>
          <p:nvPr/>
        </p:nvSpPr>
        <p:spPr>
          <a:xfrm>
            <a:off x="1500166" y="3071810"/>
            <a:ext cx="642942" cy="78581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2786050" y="2428868"/>
            <a:ext cx="642942" cy="78581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/>
          <p:cNvSpPr/>
          <p:nvPr/>
        </p:nvSpPr>
        <p:spPr>
          <a:xfrm>
            <a:off x="4429124" y="3643314"/>
            <a:ext cx="642942" cy="78581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6286512" y="2214554"/>
            <a:ext cx="642942" cy="78581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ame 24"/>
          <p:cNvSpPr/>
          <p:nvPr/>
        </p:nvSpPr>
        <p:spPr>
          <a:xfrm>
            <a:off x="785786" y="5143512"/>
            <a:ext cx="7358114" cy="5715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Provenance Inter-Operability 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1785918" y="4143380"/>
            <a:ext cx="142876" cy="928694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-Down Arrow 32"/>
          <p:cNvSpPr/>
          <p:nvPr/>
        </p:nvSpPr>
        <p:spPr>
          <a:xfrm>
            <a:off x="3071802" y="3357562"/>
            <a:ext cx="142876" cy="1714512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-Down Arrow 33"/>
          <p:cNvSpPr/>
          <p:nvPr/>
        </p:nvSpPr>
        <p:spPr>
          <a:xfrm>
            <a:off x="6572264" y="3286124"/>
            <a:ext cx="142876" cy="1785950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/>
          <p:cNvSpPr/>
          <p:nvPr/>
        </p:nvSpPr>
        <p:spPr>
          <a:xfrm>
            <a:off x="4714876" y="4500570"/>
            <a:ext cx="142876" cy="571504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Provenance 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Open Provenance Vision is a vision of a set of architectural guidelines to support provenance inter-operability, consisting of</a:t>
            </a:r>
          </a:p>
          <a:p>
            <a:pPr lvl="1"/>
            <a:r>
              <a:rPr lang="en-GB" dirty="0" smtClean="0"/>
              <a:t>controlled vocabulary, </a:t>
            </a:r>
          </a:p>
          <a:p>
            <a:pPr lvl="1"/>
            <a:r>
              <a:rPr lang="en-GB" dirty="0" smtClean="0"/>
              <a:t>serialization formats and </a:t>
            </a:r>
          </a:p>
          <a:p>
            <a:pPr lvl="1"/>
            <a:r>
              <a:rPr lang="en-GB" dirty="0" smtClean="0"/>
              <a:t>APIs</a:t>
            </a:r>
          </a:p>
          <a:p>
            <a:r>
              <a:rPr lang="en-GB" dirty="0" smtClean="0"/>
              <a:t>Open Provenance Vision allows provenance from individual systems to be expressed, connected in a coherent fashion, and queried seamlessly.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Export/Import Approach(PC3)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929190" y="4857760"/>
            <a:ext cx="3900486" cy="183990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N+1 conversions</a:t>
            </a:r>
          </a:p>
          <a:p>
            <a:r>
              <a:rPr lang="en-GB" dirty="0" smtClean="0"/>
              <a:t>Centralisation (scalability, security concerns)</a:t>
            </a:r>
          </a:p>
          <a:p>
            <a:r>
              <a:rPr lang="en-GB" dirty="0" smtClean="0"/>
              <a:t>Running queries is easy</a:t>
            </a:r>
            <a:endParaRPr lang="en-US" dirty="0"/>
          </a:p>
        </p:txBody>
      </p:sp>
      <p:sp>
        <p:nvSpPr>
          <p:cNvPr id="3" name="Can 2"/>
          <p:cNvSpPr/>
          <p:nvPr/>
        </p:nvSpPr>
        <p:spPr>
          <a:xfrm>
            <a:off x="1571604" y="2000240"/>
            <a:ext cx="642942" cy="78581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PS1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857488" y="1357298"/>
            <a:ext cx="642942" cy="78581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PS2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4500562" y="2571744"/>
            <a:ext cx="642942" cy="78581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PS3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6357950" y="1142984"/>
            <a:ext cx="642942" cy="78581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PS4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857224" y="4071942"/>
            <a:ext cx="7358114" cy="5715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Provenance Inter-Operability 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1857356" y="3071810"/>
            <a:ext cx="142876" cy="928694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3143240" y="2285992"/>
            <a:ext cx="142876" cy="1714512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6643702" y="2214554"/>
            <a:ext cx="142876" cy="1785950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>
            <a:off x="4786314" y="3429000"/>
            <a:ext cx="142876" cy="571504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4071934" y="5786454"/>
            <a:ext cx="642942" cy="78581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</a:t>
            </a:r>
            <a:endParaRPr lang="en-US" dirty="0"/>
          </a:p>
        </p:txBody>
      </p:sp>
      <p:sp>
        <p:nvSpPr>
          <p:cNvPr id="13" name="Up-Down Arrow 12"/>
          <p:cNvSpPr/>
          <p:nvPr/>
        </p:nvSpPr>
        <p:spPr>
          <a:xfrm>
            <a:off x="4321967" y="4929198"/>
            <a:ext cx="142876" cy="571504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6"/>
          <p:cNvSpPr>
            <a:spLocks noGrp="1"/>
          </p:cNvSpPr>
          <p:nvPr>
            <p:ph sz="half" idx="2"/>
          </p:nvPr>
        </p:nvSpPr>
        <p:spPr>
          <a:xfrm>
            <a:off x="0" y="5018093"/>
            <a:ext cx="3900486" cy="183990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Convert  </a:t>
            </a:r>
            <a:r>
              <a:rPr lang="en-GB" sz="2400" dirty="0" err="1" smtClean="0"/>
              <a:t>PS</a:t>
            </a:r>
            <a:r>
              <a:rPr lang="en-GB" sz="1600" dirty="0" err="1" smtClean="0"/>
              <a:t>i</a:t>
            </a:r>
            <a:r>
              <a:rPr lang="en-GB" sz="2400" dirty="0" smtClean="0"/>
              <a:t> content to OPM</a:t>
            </a:r>
          </a:p>
          <a:p>
            <a:r>
              <a:rPr lang="en-GB" sz="2400" dirty="0" smtClean="0"/>
              <a:t>Import OPM into PS</a:t>
            </a:r>
          </a:p>
          <a:p>
            <a:r>
              <a:rPr lang="en-GB" sz="2400" dirty="0" smtClean="0"/>
              <a:t>Run queries over PS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Distributed Query Approach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5243514" y="5018093"/>
            <a:ext cx="3900486" cy="183990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Query API not specified</a:t>
            </a:r>
          </a:p>
          <a:p>
            <a:r>
              <a:rPr lang="en-GB" dirty="0" smtClean="0"/>
              <a:t>N query APIs to implement</a:t>
            </a:r>
          </a:p>
          <a:p>
            <a:r>
              <a:rPr lang="en-GB" dirty="0" smtClean="0"/>
              <a:t>Running queries is challenging</a:t>
            </a:r>
          </a:p>
          <a:p>
            <a:r>
              <a:rPr lang="en-GB" dirty="0" smtClean="0"/>
              <a:t>Better scalability</a:t>
            </a:r>
            <a:endParaRPr lang="en-US" dirty="0"/>
          </a:p>
        </p:txBody>
      </p:sp>
      <p:sp>
        <p:nvSpPr>
          <p:cNvPr id="3" name="Can 2"/>
          <p:cNvSpPr/>
          <p:nvPr/>
        </p:nvSpPr>
        <p:spPr>
          <a:xfrm>
            <a:off x="1571604" y="2000240"/>
            <a:ext cx="642942" cy="78581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PS1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857488" y="1357298"/>
            <a:ext cx="642942" cy="78581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PS2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4500562" y="2571744"/>
            <a:ext cx="642942" cy="78581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PS3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6357950" y="1142984"/>
            <a:ext cx="642942" cy="785818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PS4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1428728" y="4143380"/>
            <a:ext cx="928694" cy="5715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Query API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1857356" y="3071810"/>
            <a:ext cx="142876" cy="928694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3143240" y="2285992"/>
            <a:ext cx="142876" cy="1714512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6643702" y="2214554"/>
            <a:ext cx="142876" cy="1785950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>
            <a:off x="4786314" y="3429000"/>
            <a:ext cx="142876" cy="571504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4321967" y="4929198"/>
            <a:ext cx="142876" cy="571504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6"/>
          <p:cNvSpPr>
            <a:spLocks noGrp="1"/>
          </p:cNvSpPr>
          <p:nvPr>
            <p:ph sz="half" idx="2"/>
          </p:nvPr>
        </p:nvSpPr>
        <p:spPr>
          <a:xfrm>
            <a:off x="0" y="5018093"/>
            <a:ext cx="3900486" cy="183990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Offer OPM based Query API</a:t>
            </a:r>
          </a:p>
          <a:p>
            <a:r>
              <a:rPr lang="en-GB" sz="2400" dirty="0" smtClean="0"/>
              <a:t>Federated query component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714744" y="5572140"/>
            <a:ext cx="1428760" cy="12858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Federated</a:t>
            </a:r>
          </a:p>
          <a:p>
            <a:pPr algn="ctr"/>
            <a:r>
              <a:rPr lang="en-GB" dirty="0" smtClean="0"/>
              <a:t>Queries</a:t>
            </a:r>
            <a:endParaRPr lang="en-US" dirty="0"/>
          </a:p>
        </p:txBody>
      </p:sp>
      <p:sp>
        <p:nvSpPr>
          <p:cNvPr id="19" name="Frame 18"/>
          <p:cNvSpPr/>
          <p:nvPr/>
        </p:nvSpPr>
        <p:spPr>
          <a:xfrm>
            <a:off x="2714612" y="4143380"/>
            <a:ext cx="928694" cy="5715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Query API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4429124" y="4143380"/>
            <a:ext cx="928694" cy="5715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Query API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6286512" y="4143380"/>
            <a:ext cx="928694" cy="5715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Query API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1: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this session, you will learn about:</a:t>
            </a:r>
          </a:p>
          <a:p>
            <a:r>
              <a:rPr lang="en-US" dirty="0" smtClean="0"/>
              <a:t>The notion of provenance</a:t>
            </a:r>
          </a:p>
          <a:p>
            <a:r>
              <a:rPr lang="en-US" dirty="0" smtClean="0"/>
              <a:t>The Open Provenance Vision</a:t>
            </a:r>
          </a:p>
          <a:p>
            <a:r>
              <a:rPr lang="en-US" dirty="0" smtClean="0"/>
              <a:t>The Provenance Challenge Series</a:t>
            </a:r>
          </a:p>
          <a:p>
            <a:r>
              <a:rPr lang="en-US" dirty="0" smtClean="0"/>
              <a:t>The birth of OPM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1643042" y="1643050"/>
            <a:ext cx="6000792" cy="2857520"/>
            <a:chOff x="785786" y="2214554"/>
            <a:chExt cx="7358114" cy="3500462"/>
          </a:xfrm>
        </p:grpSpPr>
        <p:sp>
          <p:nvSpPr>
            <p:cNvPr id="21" name="Can 20"/>
            <p:cNvSpPr/>
            <p:nvPr/>
          </p:nvSpPr>
          <p:spPr>
            <a:xfrm>
              <a:off x="1500166" y="3071810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2786050" y="2428868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4429124" y="3643314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6286512" y="2214554"/>
              <a:ext cx="642942" cy="785818"/>
            </a:xfrm>
            <a:prstGeom prst="ca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ame 24"/>
            <p:cNvSpPr/>
            <p:nvPr/>
          </p:nvSpPr>
          <p:spPr>
            <a:xfrm>
              <a:off x="785786" y="5143512"/>
              <a:ext cx="7358114" cy="57150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Provenance Inter-Operability Layer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Up-Down Arrow 28"/>
            <p:cNvSpPr/>
            <p:nvPr/>
          </p:nvSpPr>
          <p:spPr>
            <a:xfrm>
              <a:off x="1785918" y="4143380"/>
              <a:ext cx="142876" cy="928694"/>
            </a:xfrm>
            <a:prstGeom prst="upDown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Up-Down Arrow 32"/>
            <p:cNvSpPr/>
            <p:nvPr/>
          </p:nvSpPr>
          <p:spPr>
            <a:xfrm>
              <a:off x="3071802" y="3357562"/>
              <a:ext cx="142876" cy="1714512"/>
            </a:xfrm>
            <a:prstGeom prst="upDown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Up-Down Arrow 33"/>
            <p:cNvSpPr/>
            <p:nvPr/>
          </p:nvSpPr>
          <p:spPr>
            <a:xfrm>
              <a:off x="6572264" y="3286124"/>
              <a:ext cx="142876" cy="1785950"/>
            </a:xfrm>
            <a:prstGeom prst="upDown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Up-Down Arrow 36"/>
            <p:cNvSpPr/>
            <p:nvPr/>
          </p:nvSpPr>
          <p:spPr>
            <a:xfrm>
              <a:off x="4714876" y="4500570"/>
              <a:ext cx="142876" cy="571504"/>
            </a:xfrm>
            <a:prstGeom prst="upDown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Tools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5984" y="5643578"/>
            <a:ext cx="135732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Visualisation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00496" y="5643578"/>
            <a:ext cx="135732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Reasoning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15008" y="5643578"/>
            <a:ext cx="135732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Conversion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3" idx="0"/>
          </p:cNvCxnSpPr>
          <p:nvPr/>
        </p:nvCxnSpPr>
        <p:spPr>
          <a:xfrm rot="5400000" flipH="1" flipV="1">
            <a:off x="2839629" y="4625586"/>
            <a:ext cx="1143008" cy="892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0"/>
            <a:endCxn id="25" idx="2"/>
          </p:cNvCxnSpPr>
          <p:nvPr/>
        </p:nvCxnSpPr>
        <p:spPr>
          <a:xfrm rot="16200000" flipV="1">
            <a:off x="4089794" y="5054214"/>
            <a:ext cx="114300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0"/>
          </p:cNvCxnSpPr>
          <p:nvPr/>
        </p:nvCxnSpPr>
        <p:spPr>
          <a:xfrm rot="16200000" flipV="1">
            <a:off x="5447116" y="4697024"/>
            <a:ext cx="1143008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Background: Provenance Challenges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Provenance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Idea came after IPAW’06 </a:t>
            </a:r>
            <a:r>
              <a:rPr lang="en-GB" dirty="0" smtClean="0"/>
              <a:t>standardisation </a:t>
            </a:r>
            <a:r>
              <a:rPr lang="en-US" dirty="0" smtClean="0"/>
              <a:t>discussion</a:t>
            </a:r>
            <a:endParaRPr lang="en-US" dirty="0"/>
          </a:p>
          <a:p>
            <a:r>
              <a:rPr lang="en-GB" dirty="0"/>
              <a:t>Set up to be </a:t>
            </a:r>
            <a:r>
              <a:rPr lang="en-GB" i="1" dirty="0"/>
              <a:t>informative rather </a:t>
            </a:r>
            <a:r>
              <a:rPr lang="en-GB" i="1" dirty="0" smtClean="0"/>
              <a:t>than </a:t>
            </a:r>
            <a:r>
              <a:rPr lang="en-US" i="1" dirty="0" smtClean="0"/>
              <a:t>competitive</a:t>
            </a:r>
            <a:endParaRPr lang="en-US" i="1" dirty="0"/>
          </a:p>
          <a:p>
            <a:r>
              <a:rPr lang="en-GB" dirty="0"/>
              <a:t>Aims to provide a forum for the community </a:t>
            </a:r>
            <a:r>
              <a:rPr lang="en-GB" dirty="0" smtClean="0"/>
              <a:t>to understand </a:t>
            </a:r>
            <a:r>
              <a:rPr lang="en-GB" dirty="0"/>
              <a:t>the capabilities of </a:t>
            </a:r>
            <a:r>
              <a:rPr lang="en-GB" dirty="0" smtClean="0"/>
              <a:t>different provenance </a:t>
            </a:r>
            <a:r>
              <a:rPr lang="en-GB" dirty="0"/>
              <a:t>systems and the </a:t>
            </a:r>
            <a:r>
              <a:rPr lang="en-GB" dirty="0" smtClean="0"/>
              <a:t>expressiveness </a:t>
            </a:r>
            <a:r>
              <a:rPr lang="en-US" dirty="0" smtClean="0"/>
              <a:t>of </a:t>
            </a:r>
            <a:r>
              <a:rPr lang="en-US" dirty="0"/>
              <a:t>their provenance representations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26" name="Picture 2" descr="C:\Users\lavm\Documents\Luc\talk\opm\ln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272" y="1285860"/>
            <a:ext cx="2498438" cy="3772640"/>
          </a:xfrm>
          <a:prstGeom prst="rect">
            <a:avLst/>
          </a:prstGeom>
          <a:noFill/>
        </p:spPr>
      </p:pic>
      <p:pic>
        <p:nvPicPr>
          <p:cNvPr id="1027" name="Picture 3" descr="C:\Users\lavm\Documents\Luc\talk\opm\ip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572140"/>
            <a:ext cx="3421059" cy="105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fMRI</a:t>
            </a:r>
            <a:r>
              <a:rPr lang="en-GB" dirty="0" smtClean="0"/>
              <a:t> Workflow</a:t>
            </a:r>
            <a:endParaRPr lang="en-US" dirty="0"/>
          </a:p>
        </p:txBody>
      </p:sp>
      <p:pic>
        <p:nvPicPr>
          <p:cNvPr id="6" name="Content Placeholder 5" descr="BrainAtla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4136080" cy="51251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avm\Documents\Luc\talk\opm\brain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214422"/>
            <a:ext cx="1822244" cy="541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Provenance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Find the process that led to Atlas X Graphic </a:t>
            </a:r>
            <a:r>
              <a:rPr lang="en-GB" dirty="0" smtClean="0"/>
              <a:t>/everything </a:t>
            </a:r>
            <a:r>
              <a:rPr lang="en-GB" dirty="0"/>
              <a:t>that caused Atlas X Graphic to </a:t>
            </a:r>
            <a:r>
              <a:rPr lang="en-GB" dirty="0" smtClean="0"/>
              <a:t>be </a:t>
            </a:r>
            <a:r>
              <a:rPr lang="en-US" dirty="0" smtClean="0"/>
              <a:t>as </a:t>
            </a:r>
            <a:r>
              <a:rPr lang="en-US" dirty="0"/>
              <a:t>it is.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Find </a:t>
            </a:r>
            <a:r>
              <a:rPr lang="en-GB" dirty="0"/>
              <a:t>the process that led to Atlas X </a:t>
            </a:r>
            <a:r>
              <a:rPr lang="en-GB" dirty="0" smtClean="0"/>
              <a:t>Graphic, excluding </a:t>
            </a:r>
            <a:r>
              <a:rPr lang="en-GB" dirty="0"/>
              <a:t>everything prior to the averaging </a:t>
            </a:r>
            <a:r>
              <a:rPr lang="en-GB" dirty="0" smtClean="0"/>
              <a:t>of </a:t>
            </a:r>
            <a:r>
              <a:rPr lang="en-US" dirty="0" smtClean="0"/>
              <a:t>images </a:t>
            </a:r>
            <a:r>
              <a:rPr lang="en-US" dirty="0"/>
              <a:t>with </a:t>
            </a:r>
            <a:r>
              <a:rPr lang="en-US" dirty="0" err="1"/>
              <a:t>softmean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Find </a:t>
            </a:r>
            <a:r>
              <a:rPr lang="en-GB" dirty="0"/>
              <a:t>the Stage 3, 4 and 5 details of </a:t>
            </a:r>
            <a:r>
              <a:rPr lang="en-GB" dirty="0" smtClean="0"/>
              <a:t>the process </a:t>
            </a:r>
            <a:r>
              <a:rPr lang="en-GB" dirty="0"/>
              <a:t>that led to Atlas X Graphic.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Find </a:t>
            </a:r>
            <a:r>
              <a:rPr lang="en-GB" dirty="0"/>
              <a:t>all invocations of procedure </a:t>
            </a:r>
            <a:r>
              <a:rPr lang="en-GB" dirty="0" err="1" smtClean="0"/>
              <a:t>align_warp</a:t>
            </a:r>
            <a:r>
              <a:rPr lang="en-GB" dirty="0" smtClean="0"/>
              <a:t> using </a:t>
            </a:r>
            <a:r>
              <a:rPr lang="en-GB" dirty="0"/>
              <a:t>a twelfth order nonlinear </a:t>
            </a:r>
            <a:r>
              <a:rPr lang="en-GB" dirty="0" smtClean="0"/>
              <a:t>1365 parameter </a:t>
            </a:r>
            <a:r>
              <a:rPr lang="en-GB" dirty="0"/>
              <a:t>model that ran on a Monday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Participating Teams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REDUX, </a:t>
            </a:r>
            <a:r>
              <a:rPr lang="en-GB" dirty="0" smtClean="0"/>
              <a:t>MSR</a:t>
            </a:r>
            <a:endParaRPr lang="en-GB" dirty="0"/>
          </a:p>
          <a:p>
            <a:r>
              <a:rPr lang="it-IT" dirty="0"/>
              <a:t>Karma, Indiana U. </a:t>
            </a:r>
          </a:p>
          <a:p>
            <a:r>
              <a:rPr lang="en-GB" dirty="0" err="1"/>
              <a:t>myGrid</a:t>
            </a:r>
            <a:r>
              <a:rPr lang="en-GB" dirty="0"/>
              <a:t>, U. of </a:t>
            </a:r>
            <a:r>
              <a:rPr lang="en-GB" dirty="0" smtClean="0"/>
              <a:t>Manchester</a:t>
            </a:r>
            <a:endParaRPr lang="en-GB" dirty="0"/>
          </a:p>
          <a:p>
            <a:r>
              <a:rPr lang="en-US" dirty="0" err="1"/>
              <a:t>Gridprovenance</a:t>
            </a:r>
            <a:r>
              <a:rPr lang="en-US" dirty="0"/>
              <a:t>, Cardiff U. </a:t>
            </a:r>
          </a:p>
          <a:p>
            <a:r>
              <a:rPr lang="en-GB" dirty="0"/>
              <a:t>Zoom, U. of </a:t>
            </a:r>
            <a:r>
              <a:rPr lang="en-GB" dirty="0" smtClean="0"/>
              <a:t>Pennsylvania</a:t>
            </a:r>
            <a:endParaRPr lang="en-GB" dirty="0"/>
          </a:p>
          <a:p>
            <a:r>
              <a:rPr lang="en-US" dirty="0"/>
              <a:t>DAKS, UC </a:t>
            </a:r>
            <a:r>
              <a:rPr lang="en-US" dirty="0" smtClean="0"/>
              <a:t>Davis</a:t>
            </a:r>
            <a:endParaRPr lang="en-US" dirty="0"/>
          </a:p>
          <a:p>
            <a:r>
              <a:rPr lang="en-US" dirty="0"/>
              <a:t>SDG, </a:t>
            </a:r>
            <a:r>
              <a:rPr lang="en-US" dirty="0" smtClean="0"/>
              <a:t>PNNL</a:t>
            </a:r>
            <a:endParaRPr lang="en-US" dirty="0"/>
          </a:p>
          <a:p>
            <a:r>
              <a:rPr lang="en-GB" dirty="0" err="1"/>
              <a:t>UChicago</a:t>
            </a:r>
            <a:r>
              <a:rPr lang="en-GB" dirty="0"/>
              <a:t>, U. of </a:t>
            </a:r>
            <a:r>
              <a:rPr lang="en-GB" dirty="0" smtClean="0"/>
              <a:t>Chicago</a:t>
            </a:r>
            <a:endParaRPr lang="en-GB" dirty="0"/>
          </a:p>
          <a:p>
            <a:r>
              <a:rPr lang="en-US" dirty="0"/>
              <a:t>USC/ISI, ISI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MINDSWAP, U. of Maryland</a:t>
            </a:r>
            <a:r>
              <a:rPr lang="it-IT" dirty="0" smtClean="0"/>
              <a:t> </a:t>
            </a:r>
          </a:p>
          <a:p>
            <a:r>
              <a:rPr lang="it-IT" dirty="0" smtClean="0"/>
              <a:t>JP, CESNET</a:t>
            </a:r>
          </a:p>
          <a:p>
            <a:r>
              <a:rPr lang="en-GB" dirty="0" err="1" smtClean="0"/>
              <a:t>VisTrails</a:t>
            </a:r>
            <a:r>
              <a:rPr lang="en-GB" dirty="0" smtClean="0"/>
              <a:t>, U. of Utah</a:t>
            </a:r>
          </a:p>
          <a:p>
            <a:r>
              <a:rPr lang="en-US" dirty="0" smtClean="0"/>
              <a:t>ES3, UCSB</a:t>
            </a:r>
            <a:endParaRPr lang="en-US" dirty="0"/>
          </a:p>
          <a:p>
            <a:r>
              <a:rPr lang="en-GB" dirty="0" smtClean="0"/>
              <a:t>RWS, UC Davis and SDSC</a:t>
            </a:r>
          </a:p>
          <a:p>
            <a:r>
              <a:rPr lang="en-US" dirty="0" smtClean="0"/>
              <a:t>PASS, Harvard</a:t>
            </a:r>
          </a:p>
          <a:p>
            <a:r>
              <a:rPr lang="en-US" dirty="0" smtClean="0"/>
              <a:t>NcsaD2k and </a:t>
            </a:r>
            <a:r>
              <a:rPr lang="en-US" dirty="0" err="1" smtClean="0"/>
              <a:t>NcsaCi</a:t>
            </a:r>
            <a:r>
              <a:rPr lang="en-US" dirty="0" smtClean="0"/>
              <a:t>, NCSA</a:t>
            </a:r>
          </a:p>
          <a:p>
            <a:r>
              <a:rPr lang="en-GB" dirty="0" smtClean="0"/>
              <a:t>PASOA, U. of Southampton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PC1 outcomes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 1 Provenance questions </a:t>
            </a:r>
            <a:r>
              <a:rPr lang="en-US" dirty="0" smtClean="0"/>
              <a:t>and </a:t>
            </a:r>
            <a:r>
              <a:rPr lang="en-GB" dirty="0" smtClean="0"/>
              <a:t>expected </a:t>
            </a:r>
            <a:r>
              <a:rPr lang="en-GB" dirty="0"/>
              <a:t>answers not precise enough</a:t>
            </a:r>
          </a:p>
          <a:p>
            <a:r>
              <a:rPr lang="en-GB" dirty="0"/>
              <a:t>Difficult to validate if results returned </a:t>
            </a:r>
            <a:r>
              <a:rPr lang="en-GB" dirty="0" smtClean="0"/>
              <a:t>are </a:t>
            </a:r>
            <a:r>
              <a:rPr lang="en-US" dirty="0" smtClean="0"/>
              <a:t>correct </a:t>
            </a:r>
            <a:r>
              <a:rPr lang="en-US" dirty="0"/>
              <a:t>or even comparable</a:t>
            </a:r>
          </a:p>
          <a:p>
            <a:r>
              <a:rPr lang="en-GB" dirty="0"/>
              <a:t>Challenge 2 aimed at </a:t>
            </a:r>
            <a:r>
              <a:rPr lang="en-GB" dirty="0" smtClean="0"/>
              <a:t>establishing inter-operability </a:t>
            </a:r>
            <a:r>
              <a:rPr lang="en-GB" dirty="0"/>
              <a:t>of systems, by </a:t>
            </a:r>
            <a:r>
              <a:rPr lang="en-GB" dirty="0" smtClean="0"/>
              <a:t>exchanging </a:t>
            </a:r>
            <a:r>
              <a:rPr lang="en-US" dirty="0" smtClean="0"/>
              <a:t>provenance </a:t>
            </a:r>
            <a:r>
              <a:rPr lang="en-US" dirty="0"/>
              <a:t>information</a:t>
            </a:r>
          </a:p>
        </p:txBody>
      </p:sp>
      <p:pic>
        <p:nvPicPr>
          <p:cNvPr id="3076" name="Picture 4" descr="\\najah\lavm\talks\pisa09\cc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079" y="4104527"/>
            <a:ext cx="2066921" cy="2753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Provenance Challenge 2</a:t>
            </a:r>
            <a:endParaRPr lang="en-US" dirty="0"/>
          </a:p>
        </p:txBody>
      </p:sp>
      <p:pic>
        <p:nvPicPr>
          <p:cNvPr id="4098" name="Picture 2" descr="C:\Users\lavm\Documents\Luc\talk\opm\Fir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6710" y="1214422"/>
            <a:ext cx="3031511" cy="2000264"/>
          </a:xfrm>
          <a:prstGeom prst="rect">
            <a:avLst/>
          </a:prstGeom>
          <a:noFill/>
        </p:spPr>
      </p:pic>
      <p:pic>
        <p:nvPicPr>
          <p:cNvPr id="4099" name="Picture 3" descr="C:\Users\lavm\Documents\Luc\talk\opm\Thi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783" y="4857760"/>
            <a:ext cx="1857364" cy="1857364"/>
          </a:xfrm>
          <a:prstGeom prst="rect">
            <a:avLst/>
          </a:prstGeom>
          <a:noFill/>
        </p:spPr>
      </p:pic>
      <p:pic>
        <p:nvPicPr>
          <p:cNvPr id="4100" name="Picture 4" descr="C:\Users\lavm\Documents\Luc\talk\opm\Seco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71876"/>
            <a:ext cx="3038451" cy="9352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47379" y="2000240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Stage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47379" y="3786190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Stage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47379" y="5715016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Stage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Participating Teams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MyGrid</a:t>
            </a:r>
            <a:r>
              <a:rPr lang="en-GB" dirty="0"/>
              <a:t> U. of </a:t>
            </a:r>
            <a:r>
              <a:rPr lang="en-GB" dirty="0" smtClean="0"/>
              <a:t>Manchester</a:t>
            </a:r>
            <a:endParaRPr lang="en-GB" dirty="0"/>
          </a:p>
          <a:p>
            <a:r>
              <a:rPr lang="en-GB" dirty="0"/>
              <a:t>SDG, </a:t>
            </a:r>
            <a:r>
              <a:rPr lang="en-GB" dirty="0" smtClean="0"/>
              <a:t>PNNL</a:t>
            </a:r>
            <a:endParaRPr lang="en-GB" dirty="0"/>
          </a:p>
          <a:p>
            <a:r>
              <a:rPr lang="it-IT" dirty="0"/>
              <a:t>Karma, Indiana U. </a:t>
            </a:r>
          </a:p>
          <a:p>
            <a:r>
              <a:rPr lang="en-US" dirty="0" err="1"/>
              <a:t>OntoGrid</a:t>
            </a:r>
            <a:r>
              <a:rPr lang="en-US" dirty="0"/>
              <a:t>, </a:t>
            </a:r>
            <a:r>
              <a:rPr lang="en-US" dirty="0" err="1"/>
              <a:t>OntoGrid</a:t>
            </a:r>
            <a:r>
              <a:rPr lang="en-US" dirty="0"/>
              <a:t> </a:t>
            </a:r>
            <a:r>
              <a:rPr lang="en-US" dirty="0" smtClean="0"/>
              <a:t>project</a:t>
            </a:r>
            <a:endParaRPr lang="en-US" dirty="0"/>
          </a:p>
          <a:p>
            <a:r>
              <a:rPr lang="en-GB" dirty="0" err="1"/>
              <a:t>VisTrails</a:t>
            </a:r>
            <a:r>
              <a:rPr lang="en-GB" dirty="0"/>
              <a:t>, U. of </a:t>
            </a:r>
            <a:r>
              <a:rPr lang="en-GB" dirty="0" smtClean="0"/>
              <a:t>Utah</a:t>
            </a:r>
            <a:endParaRPr lang="en-GB" dirty="0"/>
          </a:p>
          <a:p>
            <a:r>
              <a:rPr lang="en-US" dirty="0"/>
              <a:t>NCSA, </a:t>
            </a:r>
            <a:r>
              <a:rPr lang="en-US" dirty="0" smtClean="0"/>
              <a:t>NCSA</a:t>
            </a:r>
            <a:endParaRPr lang="en-US" dirty="0"/>
          </a:p>
          <a:p>
            <a:r>
              <a:rPr lang="en-US" dirty="0" err="1"/>
              <a:t>ISIwithPASOA</a:t>
            </a:r>
            <a:r>
              <a:rPr lang="en-US" dirty="0"/>
              <a:t>, ISI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PASOA, U. of Southampton</a:t>
            </a:r>
          </a:p>
          <a:p>
            <a:r>
              <a:rPr lang="en-GB" dirty="0" smtClean="0"/>
              <a:t>MINDSWAP, U. of Maryland</a:t>
            </a:r>
            <a:endParaRPr lang="en-US" dirty="0"/>
          </a:p>
          <a:p>
            <a:r>
              <a:rPr lang="it-IT" dirty="0" smtClean="0"/>
              <a:t>Lineage for JOpera, ETH Zurich</a:t>
            </a:r>
          </a:p>
          <a:p>
            <a:r>
              <a:rPr lang="en-US" dirty="0" smtClean="0"/>
              <a:t>CESNET, CESNET</a:t>
            </a:r>
          </a:p>
          <a:p>
            <a:r>
              <a:rPr lang="en-GB" dirty="0" smtClean="0"/>
              <a:t>ES3, UCSB</a:t>
            </a:r>
          </a:p>
          <a:p>
            <a:r>
              <a:rPr lang="en-US" dirty="0" smtClean="0"/>
              <a:t>PASS, Harvard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Differences between “process </a:t>
            </a:r>
            <a:r>
              <a:rPr lang="en-US" dirty="0" smtClean="0"/>
              <a:t>provenance” </a:t>
            </a:r>
            <a:r>
              <a:rPr lang="en-GB" dirty="0" smtClean="0"/>
              <a:t>and </a:t>
            </a:r>
            <a:r>
              <a:rPr lang="en-GB" dirty="0"/>
              <a:t>“data provenance” easily bridged</a:t>
            </a:r>
          </a:p>
          <a:p>
            <a:r>
              <a:rPr lang="en-GB" dirty="0"/>
              <a:t>Integrating two or three systems’ </a:t>
            </a:r>
            <a:r>
              <a:rPr lang="en-GB" dirty="0" smtClean="0"/>
              <a:t>provenance data </a:t>
            </a:r>
            <a:r>
              <a:rPr lang="en-GB" dirty="0"/>
              <a:t>meant interpreting where an </a:t>
            </a:r>
            <a:r>
              <a:rPr lang="en-GB" i="1" dirty="0" smtClean="0"/>
              <a:t>identifier </a:t>
            </a:r>
            <a:r>
              <a:rPr lang="en-GB" dirty="0" smtClean="0"/>
              <a:t>produced </a:t>
            </a:r>
            <a:r>
              <a:rPr lang="en-GB" dirty="0"/>
              <a:t>by one system referred to the </a:t>
            </a:r>
            <a:r>
              <a:rPr lang="en-GB" dirty="0" smtClean="0"/>
              <a:t>same entity </a:t>
            </a:r>
            <a:r>
              <a:rPr lang="en-GB" dirty="0"/>
              <a:t>as another identifier produced by </a:t>
            </a:r>
            <a:r>
              <a:rPr lang="en-GB" dirty="0" smtClean="0"/>
              <a:t>a </a:t>
            </a:r>
            <a:r>
              <a:rPr lang="en-US" dirty="0" smtClean="0"/>
              <a:t>different </a:t>
            </a:r>
            <a:r>
              <a:rPr lang="en-US" dirty="0"/>
              <a:t>system.</a:t>
            </a:r>
          </a:p>
          <a:p>
            <a:r>
              <a:rPr lang="en-GB" dirty="0"/>
              <a:t>Provenance must, at least, contain a </a:t>
            </a:r>
            <a:r>
              <a:rPr lang="en-GB" i="1" dirty="0" smtClean="0"/>
              <a:t>causality graph</a:t>
            </a:r>
            <a:r>
              <a:rPr lang="en-GB" i="1" dirty="0"/>
              <a:t>, i.e. the process that occurred, </a:t>
            </a:r>
            <a:r>
              <a:rPr lang="en-GB" i="1" dirty="0" smtClean="0"/>
              <a:t>the </a:t>
            </a:r>
            <a:r>
              <a:rPr lang="en-US" dirty="0" smtClean="0"/>
              <a:t>derivation </a:t>
            </a:r>
            <a:r>
              <a:rPr lang="en-US" dirty="0"/>
              <a:t>of data etc.</a:t>
            </a:r>
          </a:p>
          <a:p>
            <a:r>
              <a:rPr lang="en-GB" dirty="0"/>
              <a:t>It must be an </a:t>
            </a:r>
            <a:r>
              <a:rPr lang="en-GB" i="1" dirty="0"/>
              <a:t>annotated causality graph, </a:t>
            </a:r>
            <a:r>
              <a:rPr lang="en-GB" i="1" dirty="0" smtClean="0"/>
              <a:t>in </a:t>
            </a:r>
            <a:r>
              <a:rPr lang="en-GB" dirty="0" smtClean="0"/>
              <a:t>order </a:t>
            </a:r>
            <a:r>
              <a:rPr lang="en-GB" dirty="0"/>
              <a:t>to capture the details and not just </a:t>
            </a:r>
            <a:r>
              <a:rPr lang="en-GB" dirty="0" smtClean="0"/>
              <a:t>the </a:t>
            </a:r>
            <a:r>
              <a:rPr lang="en-US" dirty="0" smtClean="0"/>
              <a:t>structure </a:t>
            </a:r>
            <a:r>
              <a:rPr lang="en-US" dirty="0"/>
              <a:t>of the provenance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1: Contents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introduction to provenance</a:t>
            </a:r>
          </a:p>
          <a:p>
            <a:r>
              <a:rPr lang="en-GB" dirty="0" smtClean="0"/>
              <a:t>The Open Provenance Vision</a:t>
            </a:r>
          </a:p>
          <a:p>
            <a:r>
              <a:rPr lang="en-GB" dirty="0" smtClean="0"/>
              <a:t>The Provenance Challenge Series</a:t>
            </a:r>
          </a:p>
          <a:p>
            <a:r>
              <a:rPr lang="en-GB" dirty="0" smtClean="0"/>
              <a:t>W3C XG-</a:t>
            </a:r>
            <a:r>
              <a:rPr lang="en-GB" dirty="0" err="1" smtClean="0"/>
              <a:t>Prov</a:t>
            </a:r>
            <a:endParaRPr lang="en-GB" dirty="0" smtClean="0"/>
          </a:p>
          <a:p>
            <a:r>
              <a:rPr lang="en-GB" dirty="0" smtClean="0"/>
              <a:t>Conclusions</a:t>
            </a:r>
          </a:p>
          <a:p>
            <a:r>
              <a:rPr lang="en-GB" smtClean="0"/>
              <a:t>Further reading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OPM: the Open Provenance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OPM v1.00 (Dec 2007): </a:t>
            </a:r>
            <a:r>
              <a:rPr lang="en-GB" dirty="0"/>
              <a:t>Luc Moreau, </a:t>
            </a:r>
            <a:r>
              <a:rPr lang="en-GB" dirty="0" smtClean="0"/>
              <a:t>Juliana </a:t>
            </a:r>
            <a:r>
              <a:rPr lang="en-GB" dirty="0" err="1"/>
              <a:t>Freire</a:t>
            </a:r>
            <a:r>
              <a:rPr lang="en-GB" dirty="0"/>
              <a:t>, </a:t>
            </a:r>
            <a:r>
              <a:rPr lang="en-US" dirty="0" smtClean="0"/>
              <a:t>Joe </a:t>
            </a:r>
            <a:r>
              <a:rPr lang="en-US" dirty="0" err="1"/>
              <a:t>Futrelle</a:t>
            </a:r>
            <a:r>
              <a:rPr lang="en-US" dirty="0" smtClean="0"/>
              <a:t>, Robert </a:t>
            </a:r>
            <a:r>
              <a:rPr lang="en-US" dirty="0"/>
              <a:t>E. McGrath, </a:t>
            </a:r>
            <a:r>
              <a:rPr lang="en-US" dirty="0" smtClean="0"/>
              <a:t>Jim </a:t>
            </a:r>
            <a:r>
              <a:rPr lang="en-US" dirty="0"/>
              <a:t>Myers</a:t>
            </a:r>
            <a:r>
              <a:rPr lang="en-US" dirty="0" smtClean="0"/>
              <a:t>, Patrick Paulson</a:t>
            </a:r>
            <a:endParaRPr lang="en-US" dirty="0"/>
          </a:p>
          <a:p>
            <a:r>
              <a:rPr lang="en-GB" dirty="0" smtClean="0"/>
              <a:t>OPM v1.01 (Jul 2008): </a:t>
            </a:r>
            <a:r>
              <a:rPr lang="en-GB" dirty="0"/>
              <a:t>Luc </a:t>
            </a:r>
            <a:r>
              <a:rPr lang="en-GB" dirty="0" smtClean="0"/>
              <a:t>Moreau, </a:t>
            </a:r>
            <a:r>
              <a:rPr lang="en-US" dirty="0" smtClean="0"/>
              <a:t>Beth </a:t>
            </a:r>
            <a:r>
              <a:rPr lang="en-US" dirty="0" err="1"/>
              <a:t>Plale</a:t>
            </a:r>
            <a:r>
              <a:rPr lang="en-US" dirty="0"/>
              <a:t> </a:t>
            </a:r>
            <a:r>
              <a:rPr lang="en-US" dirty="0" smtClean="0"/>
              <a:t>, Simon Miles, </a:t>
            </a:r>
            <a:r>
              <a:rPr lang="it-IT" dirty="0" smtClean="0"/>
              <a:t>Carole </a:t>
            </a:r>
            <a:r>
              <a:rPr lang="it-IT" dirty="0"/>
              <a:t>Goble, Paolo </a:t>
            </a:r>
            <a:r>
              <a:rPr lang="it-IT" dirty="0" smtClean="0"/>
              <a:t>Missier, </a:t>
            </a:r>
            <a:r>
              <a:rPr lang="en-US" dirty="0" smtClean="0"/>
              <a:t>Roger </a:t>
            </a:r>
            <a:r>
              <a:rPr lang="en-US" dirty="0" err="1"/>
              <a:t>Barga</a:t>
            </a:r>
            <a:r>
              <a:rPr lang="en-US" dirty="0"/>
              <a:t>, </a:t>
            </a:r>
            <a:r>
              <a:rPr lang="en-US" dirty="0" err="1"/>
              <a:t>Yogesh</a:t>
            </a:r>
            <a:r>
              <a:rPr lang="en-US" dirty="0"/>
              <a:t> </a:t>
            </a:r>
            <a:r>
              <a:rPr lang="en-US" dirty="0" err="1" smtClean="0"/>
              <a:t>Simmhan</a:t>
            </a:r>
            <a:r>
              <a:rPr lang="en-US" dirty="0" smtClean="0"/>
              <a:t>, Joe </a:t>
            </a:r>
            <a:r>
              <a:rPr lang="en-US" dirty="0" err="1"/>
              <a:t>Futrelle</a:t>
            </a:r>
            <a:r>
              <a:rPr lang="en-US" dirty="0"/>
              <a:t>, Robert E. McGrath, Jim </a:t>
            </a:r>
            <a:r>
              <a:rPr lang="en-US" dirty="0" smtClean="0"/>
              <a:t>Myers, Patrick Paulson, Shawn </a:t>
            </a:r>
            <a:r>
              <a:rPr lang="en-US" dirty="0"/>
              <a:t>Bowers, Bertram </a:t>
            </a:r>
            <a:r>
              <a:rPr lang="en-US" dirty="0" err="1" smtClean="0"/>
              <a:t>Ludaescher</a:t>
            </a:r>
            <a:r>
              <a:rPr lang="en-US" dirty="0" smtClean="0"/>
              <a:t>, </a:t>
            </a:r>
            <a:r>
              <a:rPr lang="nl-NL" dirty="0" smtClean="0"/>
              <a:t>Natalia </a:t>
            </a:r>
            <a:r>
              <a:rPr lang="nl-NL" dirty="0"/>
              <a:t>Kwasnikowska, Jan Van den </a:t>
            </a:r>
            <a:r>
              <a:rPr lang="nl-NL" dirty="0" smtClean="0"/>
              <a:t>Bussche, </a:t>
            </a:r>
            <a:r>
              <a:rPr lang="en-US" dirty="0" smtClean="0"/>
              <a:t>Tommy </a:t>
            </a:r>
            <a:r>
              <a:rPr lang="en-US" dirty="0" err="1"/>
              <a:t>Ellkvist</a:t>
            </a:r>
            <a:r>
              <a:rPr lang="en-US" dirty="0"/>
              <a:t>, Juliana </a:t>
            </a:r>
            <a:r>
              <a:rPr lang="en-US" dirty="0" err="1" smtClean="0"/>
              <a:t>Freire</a:t>
            </a:r>
            <a:r>
              <a:rPr lang="en-US" dirty="0" smtClean="0"/>
              <a:t>, Paul </a:t>
            </a:r>
            <a:r>
              <a:rPr lang="en-US" dirty="0" err="1"/>
              <a:t>Groth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Provenance Challenge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Identify weaknesses and strengths of the OPM specification</a:t>
            </a:r>
          </a:p>
          <a:p>
            <a:r>
              <a:rPr lang="en-GB" dirty="0"/>
              <a:t>E</a:t>
            </a:r>
            <a:r>
              <a:rPr lang="en-GB" dirty="0" smtClean="0"/>
              <a:t>ncourage the development of concrete bindings for OPM in a variety of languages</a:t>
            </a:r>
          </a:p>
          <a:p>
            <a:r>
              <a:rPr lang="en-GB" dirty="0" smtClean="0"/>
              <a:t>Determine how well OPM can represent provenance for a variety of technologies (scientific workflow, databases, etc.)</a:t>
            </a:r>
          </a:p>
          <a:p>
            <a:r>
              <a:rPr lang="en-GB" dirty="0"/>
              <a:t>D</a:t>
            </a:r>
            <a:r>
              <a:rPr lang="en-GB" dirty="0" smtClean="0"/>
              <a:t>emonstrate that a complex data products provenance can be constructed from process assertions produced by multiple combinations of heterogeneous applications</a:t>
            </a:r>
          </a:p>
          <a:p>
            <a:r>
              <a:rPr lang="en-GB" dirty="0"/>
              <a:t>B</a:t>
            </a:r>
            <a:r>
              <a:rPr lang="en-GB" dirty="0" smtClean="0"/>
              <a:t>ring together the community to further discuss the interoperability of provenance systems.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PC3 Workflow</a:t>
            </a:r>
            <a:endParaRPr lang="en-US" dirty="0"/>
          </a:p>
        </p:txBody>
      </p:sp>
      <p:pic>
        <p:nvPicPr>
          <p:cNvPr id="4" name="Content Placeholder 3" descr="LoadWorkflow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1605242" cy="577609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 smtClean="0">
                <a:hlinkClick r:id="rId3"/>
              </a:rPr>
              <a:t>Pan-STARRS project</a:t>
            </a:r>
            <a:r>
              <a:rPr lang="en-GB" dirty="0" smtClean="0"/>
              <a:t> is building and operating the next generation sky survey</a:t>
            </a:r>
          </a:p>
          <a:p>
            <a:r>
              <a:rPr lang="en-GB" dirty="0" smtClean="0"/>
              <a:t>The load workflow PC3, appearing at the handoff between the image pipeline and the object data management,  ingests incoming CSV files into a SQL database.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PC3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Implement Load workflow</a:t>
            </a:r>
          </a:p>
          <a:p>
            <a:r>
              <a:rPr lang="en-GB" dirty="0" smtClean="0"/>
              <a:t>Implement queries:</a:t>
            </a:r>
          </a:p>
          <a:p>
            <a:pPr lvl="1"/>
            <a:r>
              <a:rPr lang="en-GB" i="1" dirty="0" smtClean="0"/>
              <a:t>For a given detection, which CSV files contributed to it?</a:t>
            </a:r>
            <a:r>
              <a:rPr lang="en-GB" dirty="0" smtClean="0"/>
              <a:t> </a:t>
            </a:r>
          </a:p>
          <a:p>
            <a:pPr lvl="1"/>
            <a:r>
              <a:rPr lang="en-GB" i="1" dirty="0" smtClean="0"/>
              <a:t>The user considers a table to contain values they do not expect. Was the range check (</a:t>
            </a:r>
            <a:r>
              <a:rPr lang="en-GB" i="1" dirty="0" err="1" smtClean="0"/>
              <a:t>IsMatchTableColumnRanges</a:t>
            </a:r>
            <a:r>
              <a:rPr lang="en-GB" i="1" dirty="0" smtClean="0"/>
              <a:t>) performed for this table?</a:t>
            </a:r>
          </a:p>
          <a:p>
            <a:r>
              <a:rPr lang="en-GB" dirty="0" smtClean="0"/>
              <a:t>Export provenance to OPM</a:t>
            </a:r>
          </a:p>
          <a:p>
            <a:r>
              <a:rPr lang="en-GB" dirty="0" smtClean="0"/>
              <a:t>Import other teams OPM outputs</a:t>
            </a:r>
          </a:p>
          <a:p>
            <a:r>
              <a:rPr lang="en-GB" dirty="0" smtClean="0"/>
              <a:t>Run queries over other teams’ provenance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Participating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NCSA National Center for Supercomputing Applications</a:t>
            </a:r>
          </a:p>
          <a:p>
            <a:r>
              <a:rPr lang="en-US" dirty="0" smtClean="0"/>
              <a:t>Swift, U. Chicago</a:t>
            </a:r>
          </a:p>
          <a:p>
            <a:r>
              <a:rPr lang="en-US" dirty="0" smtClean="0"/>
              <a:t>Trident, Microsoft Research</a:t>
            </a:r>
          </a:p>
          <a:p>
            <a:r>
              <a:rPr lang="en-US" dirty="0" smtClean="0"/>
              <a:t>UCDGC, UC Davis Genome Center</a:t>
            </a:r>
          </a:p>
          <a:p>
            <a:r>
              <a:rPr lang="en-US" dirty="0" smtClean="0"/>
              <a:t>SotonUSCISIPc3 University of Southampton and USC/ISI</a:t>
            </a:r>
          </a:p>
          <a:p>
            <a:r>
              <a:rPr lang="en-US" dirty="0" smtClean="0"/>
              <a:t>UCSBtake3, University of California, Santa Barbara</a:t>
            </a:r>
          </a:p>
          <a:p>
            <a:r>
              <a:rPr lang="en-US" dirty="0" err="1" smtClean="0"/>
              <a:t>UoM</a:t>
            </a:r>
            <a:r>
              <a:rPr lang="en-US" dirty="0" smtClean="0"/>
              <a:t> University of Manchester, 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TetherlessPC3, Rensselaer Polytechnic Institute/</a:t>
            </a:r>
            <a:r>
              <a:rPr lang="en-US" dirty="0" err="1" smtClean="0"/>
              <a:t>Tetherless</a:t>
            </a:r>
            <a:r>
              <a:rPr lang="en-US" dirty="0" smtClean="0"/>
              <a:t> World Constellation</a:t>
            </a:r>
          </a:p>
          <a:p>
            <a:r>
              <a:rPr lang="en-US" dirty="0" err="1" smtClean="0"/>
              <a:t>UvA</a:t>
            </a:r>
            <a:r>
              <a:rPr lang="en-US" dirty="0" smtClean="0"/>
              <a:t>/VL-e University of Amsterdam, NL</a:t>
            </a:r>
          </a:p>
          <a:p>
            <a:r>
              <a:rPr lang="en-US" dirty="0" smtClean="0"/>
              <a:t>SDSCPc3 San Diego Supercomputer Center</a:t>
            </a:r>
          </a:p>
          <a:p>
            <a:r>
              <a:rPr lang="en-US" dirty="0" smtClean="0"/>
              <a:t>VisTrails3 University of Utah</a:t>
            </a:r>
          </a:p>
          <a:p>
            <a:r>
              <a:rPr lang="en-US" dirty="0" smtClean="0"/>
              <a:t>KCL, King's College London</a:t>
            </a:r>
          </a:p>
          <a:p>
            <a:r>
              <a:rPr lang="en-US" dirty="0" smtClean="0"/>
              <a:t>PASS3, Harvard</a:t>
            </a:r>
          </a:p>
          <a:p>
            <a:r>
              <a:rPr lang="en-US" dirty="0" smtClean="0"/>
              <a:t>Karma3, Indiana University</a:t>
            </a:r>
          </a:p>
          <a:p>
            <a:r>
              <a:rPr lang="en-US" dirty="0" smtClean="0"/>
              <a:t>UTEP, University of Texas at El Paso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source governance model for OPM</a:t>
            </a:r>
          </a:p>
          <a:p>
            <a:r>
              <a:rPr lang="en-GB" dirty="0" smtClean="0"/>
              <a:t>Promotion of “profiles” to specialize OPM to specific application domains</a:t>
            </a:r>
          </a:p>
          <a:p>
            <a:r>
              <a:rPr lang="en-GB" dirty="0" smtClean="0"/>
              <a:t>Towards OPM1.1, allowing us to achieve the desired inter-operability for PC3</a:t>
            </a:r>
          </a:p>
          <a:p>
            <a:r>
              <a:rPr lang="en-GB" dirty="0" smtClean="0"/>
              <a:t>PC4 ... Less workflow centric ... Focusing more on retrieving/querying the provenance of data produced by several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OPM: the Open Provenance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OPM v1.1 (July 2010): </a:t>
            </a:r>
            <a:r>
              <a:rPr lang="en-US" dirty="0" smtClean="0"/>
              <a:t>Luc Moreau, Ben Clifford, Juliana </a:t>
            </a:r>
            <a:r>
              <a:rPr lang="en-US" dirty="0" err="1" smtClean="0"/>
              <a:t>Freire</a:t>
            </a:r>
            <a:r>
              <a:rPr lang="en-US" dirty="0" smtClean="0"/>
              <a:t>, Joe </a:t>
            </a:r>
            <a:r>
              <a:rPr lang="en-US" dirty="0" err="1" smtClean="0"/>
              <a:t>Futrelle</a:t>
            </a:r>
            <a:r>
              <a:rPr lang="en-US" dirty="0" smtClean="0"/>
              <a:t>, Yolanda Gil, Paul </a:t>
            </a:r>
            <a:r>
              <a:rPr lang="en-US" dirty="0" err="1" smtClean="0"/>
              <a:t>Groth</a:t>
            </a:r>
            <a:r>
              <a:rPr lang="en-US" dirty="0" smtClean="0"/>
              <a:t>, Natalia </a:t>
            </a:r>
            <a:r>
              <a:rPr lang="en-US" dirty="0" err="1" smtClean="0"/>
              <a:t>Kwasnikowska</a:t>
            </a:r>
            <a:r>
              <a:rPr lang="en-US" dirty="0" smtClean="0"/>
              <a:t>, Simon Miles, Paolo </a:t>
            </a:r>
            <a:r>
              <a:rPr lang="en-US" dirty="0" err="1" smtClean="0"/>
              <a:t>Missier</a:t>
            </a:r>
            <a:r>
              <a:rPr lang="en-US" dirty="0" smtClean="0"/>
              <a:t>, Jim Myers, Beth </a:t>
            </a:r>
            <a:r>
              <a:rPr lang="en-US" dirty="0" err="1" smtClean="0"/>
              <a:t>Plale</a:t>
            </a:r>
            <a:r>
              <a:rPr lang="en-US" dirty="0" smtClean="0"/>
              <a:t>, </a:t>
            </a:r>
            <a:r>
              <a:rPr lang="en-US" dirty="0" err="1" smtClean="0"/>
              <a:t>Yogesh</a:t>
            </a:r>
            <a:r>
              <a:rPr lang="en-US" dirty="0" smtClean="0"/>
              <a:t> </a:t>
            </a:r>
            <a:r>
              <a:rPr lang="en-US" dirty="0" err="1" smtClean="0"/>
              <a:t>Simmhan</a:t>
            </a:r>
            <a:r>
              <a:rPr lang="en-US" dirty="0" smtClean="0"/>
              <a:t>, Eric Stephan, and Jan Van den </a:t>
            </a:r>
            <a:r>
              <a:rPr lang="en-US" dirty="0" err="1" smtClean="0"/>
              <a:t>Bussche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Incubator on Provenance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Challenge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Provenance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Issued from a community effort</a:t>
            </a:r>
          </a:p>
          <a:p>
            <a:r>
              <a:rPr lang="en-US" dirty="0" smtClean="0"/>
              <a:t>Open source governance model</a:t>
            </a:r>
          </a:p>
          <a:p>
            <a:r>
              <a:rPr lang="en-US" dirty="0" smtClean="0"/>
              <a:t>Exploited by teams in the Provenance Challenge Series</a:t>
            </a:r>
          </a:p>
          <a:p>
            <a:r>
              <a:rPr lang="en-US" dirty="0" smtClean="0"/>
              <a:t>Being </a:t>
            </a:r>
            <a:r>
              <a:rPr lang="en-US" dirty="0" smtClean="0"/>
              <a:t>used, studied </a:t>
            </a:r>
            <a:r>
              <a:rPr lang="en-US" dirty="0" smtClean="0"/>
              <a:t>and adopted beyond …</a:t>
            </a:r>
          </a:p>
          <a:p>
            <a:endParaRPr lang="en-US" dirty="0" smtClean="0"/>
          </a:p>
          <a:p>
            <a:r>
              <a:rPr lang="en-US" dirty="0" smtClean="0"/>
              <a:t>… but what is OPM?  … meet us in Session 2!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Provenance 101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dirty="0" smtClean="0"/>
              <a:t>Provenance Use Cases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35112"/>
            <a:ext cx="4040188" cy="1822449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sz="2800" b="0" dirty="0" smtClean="0"/>
              <a:t>Which doctor was involved in a decision?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800" b="0" dirty="0" smtClean="0"/>
              <a:t>Why an organ was rejected for transplant?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800" b="0" dirty="0" smtClean="0"/>
              <a:t>Was an organ allocated according to rules?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4286256"/>
          <a:ext cx="4035425" cy="1138238"/>
        </p:xfrm>
        <a:graphic>
          <a:graphicData uri="http://schemas.openxmlformats.org/presentationml/2006/ole">
            <p:oleObj spid="_x0000_s1026" name="Visio" r:id="rId3" imgW="5156200" imgH="1460500" progId="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679573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GB" b="0" dirty="0" smtClean="0"/>
              <a:t>Was the data used in a manner compatible with the purpose it was captured for?</a:t>
            </a:r>
          </a:p>
          <a:p>
            <a:pPr>
              <a:buFont typeface="Arial" pitchFamily="34" charset="0"/>
              <a:buChar char="•"/>
            </a:pPr>
            <a:r>
              <a:rPr lang="en-GB" b="0" dirty="0" smtClean="0"/>
              <a:t>Was the latest data used in the computation?</a:t>
            </a:r>
          </a:p>
          <a:p>
            <a:pPr>
              <a:buFont typeface="Arial" pitchFamily="34" charset="0"/>
              <a:buChar char="•"/>
            </a:pPr>
            <a:r>
              <a:rPr lang="en-GB" b="0" dirty="0" smtClean="0"/>
              <a:t>Was the data deleted after its use?</a:t>
            </a:r>
            <a:endParaRPr lang="en-US" b="0" dirty="0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642910" y="5786454"/>
            <a:ext cx="3298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Organ Transplant Management </a:t>
            </a:r>
          </a:p>
          <a:p>
            <a:r>
              <a:rPr lang="en-GB" dirty="0" smtClean="0"/>
              <a:t>(Vazquez </a:t>
            </a:r>
            <a:r>
              <a:rPr lang="en-GB" sz="1600" dirty="0" err="1" smtClean="0"/>
              <a:t>Salceda</a:t>
            </a:r>
            <a:r>
              <a:rPr lang="en-GB" dirty="0" smtClean="0"/>
              <a:t>, </a:t>
            </a:r>
            <a:r>
              <a:rPr lang="en-GB" dirty="0" err="1" smtClean="0"/>
              <a:t>Willmott</a:t>
            </a:r>
            <a:r>
              <a:rPr lang="en-GB" dirty="0" smtClean="0"/>
              <a:t> 05-07)</a:t>
            </a:r>
            <a:endParaRPr lang="en-GB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823900" y="4286256"/>
          <a:ext cx="4320100" cy="1268420"/>
        </p:xfrm>
        <a:graphic>
          <a:graphicData uri="http://schemas.openxmlformats.org/presentationml/2006/ole">
            <p:oleObj spid="_x0000_s1027" name="Visio" r:id="rId4" imgW="5384800" imgH="1638300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4857752" y="578645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Auditing of private data processing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Rocio</a:t>
            </a:r>
            <a:r>
              <a:rPr lang="en-GB" dirty="0" smtClean="0"/>
              <a:t> </a:t>
            </a:r>
            <a:r>
              <a:rPr lang="en-GB" dirty="0" err="1" smtClean="0"/>
              <a:t>Aldeco</a:t>
            </a:r>
            <a:r>
              <a:rPr lang="en-GB" dirty="0" smtClean="0"/>
              <a:t> Perez 08)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488668"/>
            <a:ext cx="690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an extensive catalogue of provenance use cases, see W3C incubator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Problem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Processes matter</a:t>
            </a:r>
          </a:p>
          <a:p>
            <a:pPr lvl="1" eaLnBrk="1" hangingPunct="1">
              <a:defRPr/>
            </a:pPr>
            <a:r>
              <a:rPr lang="en-GB" dirty="0" smtClean="0"/>
              <a:t>To validate experimental results</a:t>
            </a:r>
          </a:p>
          <a:p>
            <a:pPr lvl="1" eaLnBrk="1" hangingPunct="1">
              <a:defRPr/>
            </a:pPr>
            <a:r>
              <a:rPr lang="en-GB" dirty="0" smtClean="0"/>
              <a:t>To reproduce scientific experiments</a:t>
            </a:r>
          </a:p>
          <a:p>
            <a:pPr lvl="1" eaLnBrk="1" hangingPunct="1">
              <a:defRPr/>
            </a:pPr>
            <a:r>
              <a:rPr lang="en-GB" dirty="0" smtClean="0"/>
              <a:t>To check compliance</a:t>
            </a:r>
          </a:p>
          <a:p>
            <a:pPr lvl="1" eaLnBrk="1" hangingPunct="1">
              <a:defRPr/>
            </a:pPr>
            <a:r>
              <a:rPr lang="en-GB" dirty="0" smtClean="0"/>
              <a:t>To audit applications</a:t>
            </a:r>
          </a:p>
          <a:p>
            <a:pPr eaLnBrk="1" hangingPunct="1">
              <a:defRPr/>
            </a:pPr>
            <a:r>
              <a:rPr lang="en-GB" dirty="0" smtClean="0"/>
              <a:t>Computers are good at producing results quickly</a:t>
            </a:r>
          </a:p>
          <a:p>
            <a:pPr eaLnBrk="1" hangingPunct="1">
              <a:defRPr/>
            </a:pPr>
            <a:r>
              <a:rPr lang="en-GB" dirty="0" smtClean="0"/>
              <a:t>Computers are bad at explaining their past actions</a:t>
            </a:r>
          </a:p>
          <a:p>
            <a:pPr eaLnBrk="1" hangingPunct="1">
              <a:defRPr/>
            </a:pPr>
            <a:r>
              <a:rPr lang="en-GB" dirty="0" smtClean="0"/>
              <a:t>Is there a principled way of addressing this problem .....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Provenance Definition</a:t>
            </a:r>
            <a:endParaRPr lang="en-GB" sz="36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Oxford English Dictionary: </a:t>
            </a:r>
          </a:p>
          <a:p>
            <a:pPr lvl="1"/>
            <a:r>
              <a:rPr lang="en-GB" sz="2400" dirty="0"/>
              <a:t>the fact of coming from some particular </a:t>
            </a:r>
            <a:r>
              <a:rPr lang="en-GB" sz="2400" dirty="0">
                <a:solidFill>
                  <a:srgbClr val="FF3300"/>
                </a:solidFill>
              </a:rPr>
              <a:t>source</a:t>
            </a:r>
            <a:r>
              <a:rPr lang="en-GB" sz="2400" dirty="0"/>
              <a:t> or quarter; </a:t>
            </a:r>
            <a:r>
              <a:rPr lang="en-GB" sz="2400" dirty="0">
                <a:solidFill>
                  <a:srgbClr val="FF3300"/>
                </a:solidFill>
              </a:rPr>
              <a:t>origin</a:t>
            </a:r>
            <a:r>
              <a:rPr lang="en-GB" sz="2400" dirty="0"/>
              <a:t>, derivation</a:t>
            </a:r>
          </a:p>
          <a:p>
            <a:pPr lvl="1"/>
            <a:r>
              <a:rPr lang="en-GB" sz="2400" dirty="0"/>
              <a:t>the </a:t>
            </a:r>
            <a:r>
              <a:rPr lang="en-GB" sz="2400" dirty="0">
                <a:solidFill>
                  <a:srgbClr val="FF3300"/>
                </a:solidFill>
              </a:rPr>
              <a:t>history</a:t>
            </a:r>
            <a:r>
              <a:rPr lang="en-GB" sz="2400" dirty="0">
                <a:solidFill>
                  <a:srgbClr val="F78609"/>
                </a:solidFill>
              </a:rPr>
              <a:t> </a:t>
            </a:r>
            <a:r>
              <a:rPr lang="en-GB" sz="2400" dirty="0"/>
              <a:t>or pedigree of a work of art, manuscript, rare book, etc.; </a:t>
            </a:r>
          </a:p>
          <a:p>
            <a:pPr lvl="1"/>
            <a:r>
              <a:rPr lang="en-GB" sz="2400" dirty="0"/>
              <a:t>concretely, </a:t>
            </a:r>
            <a:r>
              <a:rPr lang="en-GB" sz="2400" dirty="0">
                <a:solidFill>
                  <a:srgbClr val="FF3300"/>
                </a:solidFill>
              </a:rPr>
              <a:t>a record </a:t>
            </a:r>
            <a:r>
              <a:rPr lang="en-GB" sz="2400" dirty="0">
                <a:solidFill>
                  <a:schemeClr val="hlink"/>
                </a:solidFill>
              </a:rPr>
              <a:t>of the passage</a:t>
            </a:r>
            <a:r>
              <a:rPr lang="en-GB" sz="2400" dirty="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GB" sz="2400" dirty="0"/>
              <a:t>   of an item through its various </a:t>
            </a:r>
          </a:p>
          <a:p>
            <a:pPr lvl="1">
              <a:buFont typeface="Wingdings" pitchFamily="2" charset="2"/>
              <a:buNone/>
            </a:pPr>
            <a:r>
              <a:rPr lang="en-GB" sz="2400" dirty="0"/>
              <a:t>   owners.</a:t>
            </a:r>
          </a:p>
          <a:p>
            <a:r>
              <a:rPr lang="en-GB" sz="2800" dirty="0" smtClean="0"/>
              <a:t>The </a:t>
            </a:r>
            <a:r>
              <a:rPr lang="en-GB" sz="2800" dirty="0" smtClean="0">
                <a:solidFill>
                  <a:srgbClr val="FF3300"/>
                </a:solidFill>
              </a:rPr>
              <a:t>provenance of a piece of data</a:t>
            </a:r>
            <a:r>
              <a:rPr lang="en-GB" sz="2800" dirty="0" smtClean="0"/>
              <a:t> is the </a:t>
            </a:r>
          </a:p>
          <a:p>
            <a:pPr>
              <a:buNone/>
            </a:pPr>
            <a:r>
              <a:rPr lang="en-GB" sz="2800" dirty="0" smtClean="0"/>
              <a:t>     process that led to that piece of  data</a:t>
            </a:r>
            <a:endParaRPr lang="en-GB" sz="2800" dirty="0"/>
          </a:p>
        </p:txBody>
      </p:sp>
      <p:pic>
        <p:nvPicPr>
          <p:cNvPr id="87044" name="Picture 4" descr="j0281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1275" y="4430713"/>
            <a:ext cx="1482725" cy="242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Open Provenance Vision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Context: heterogeneous environments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Applications consist of compositions of loosely coupled, multi-institutional, heterogeneous components</a:t>
            </a:r>
          </a:p>
          <a:p>
            <a:r>
              <a:rPr lang="en-GB" dirty="0" smtClean="0"/>
              <a:t>How to trace the origin of data in such environments?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15680</TotalTime>
  <Words>1692</Words>
  <Application>Microsoft Macintosh PowerPoint</Application>
  <PresentationFormat>On-screen Show (4:3)</PresentationFormat>
  <Paragraphs>271</Paragraphs>
  <Slides>39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Visio</vt:lpstr>
      <vt:lpstr>Open Provenance Model Tutorial  Session 1: Background</vt:lpstr>
      <vt:lpstr>Session 1: Aims</vt:lpstr>
      <vt:lpstr>Session 1: Contents</vt:lpstr>
      <vt:lpstr>Provenance 101</vt:lpstr>
      <vt:lpstr>Provenance Use Cases</vt:lpstr>
      <vt:lpstr>The Problem</vt:lpstr>
      <vt:lpstr>Provenance Definition</vt:lpstr>
      <vt:lpstr>The Open Provenance Vision</vt:lpstr>
      <vt:lpstr>Context: heterogeneous environments</vt:lpstr>
      <vt:lpstr>Slide 10</vt:lpstr>
      <vt:lpstr>Slide 11</vt:lpstr>
      <vt:lpstr>Provenance in a Single Application</vt:lpstr>
      <vt:lpstr>Provenance in a Single Application</vt:lpstr>
      <vt:lpstr>Provenance Across Applications</vt:lpstr>
      <vt:lpstr>Provenance Across Applications</vt:lpstr>
      <vt:lpstr>Slide 16</vt:lpstr>
      <vt:lpstr>Open Provenance Vision</vt:lpstr>
      <vt:lpstr>Export/Import Approach(PC3)</vt:lpstr>
      <vt:lpstr>Distributed Query Approach</vt:lpstr>
      <vt:lpstr>Common Tools</vt:lpstr>
      <vt:lpstr>Background: Provenance Challenges</vt:lpstr>
      <vt:lpstr>Provenance Challenge 1</vt:lpstr>
      <vt:lpstr>fMRI Workflow</vt:lpstr>
      <vt:lpstr>Provenance Questions</vt:lpstr>
      <vt:lpstr>Participating Teams</vt:lpstr>
      <vt:lpstr>PC1 outcomes</vt:lpstr>
      <vt:lpstr>Provenance Challenge 2</vt:lpstr>
      <vt:lpstr>Participating Teams</vt:lpstr>
      <vt:lpstr>Outcomes</vt:lpstr>
      <vt:lpstr>OPM: the Open Provenance Model</vt:lpstr>
      <vt:lpstr>Provenance Challenge 3</vt:lpstr>
      <vt:lpstr>PC3 Workflow</vt:lpstr>
      <vt:lpstr>PC3 Objectives</vt:lpstr>
      <vt:lpstr>Participating Teams</vt:lpstr>
      <vt:lpstr>Outcomes</vt:lpstr>
      <vt:lpstr>OPM: the Open Provenance Model</vt:lpstr>
      <vt:lpstr>W3C Incubator on Provenance</vt:lpstr>
      <vt:lpstr>Provenance Challenge 4</vt:lpstr>
      <vt:lpstr>Open Provenance 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Luc Moreau</cp:lastModifiedBy>
  <cp:revision>200</cp:revision>
  <dcterms:created xsi:type="dcterms:W3CDTF">2010-09-19T11:46:28Z</dcterms:created>
  <dcterms:modified xsi:type="dcterms:W3CDTF">2010-09-19T11:53:12Z</dcterms:modified>
</cp:coreProperties>
</file>