
<file path=[Content_Types].xml><?xml version="1.0" encoding="utf-8"?>
<Types xmlns="http://schemas.openxmlformats.org/package/2006/content-types">
  <Override PartName="/ppt/slides/slide45.xml" ContentType="application/vnd.openxmlformats-officedocument.presentationml.slide+xml"/>
  <Override PartName="/ppt/slides/slide18.xml" ContentType="application/vnd.openxmlformats-officedocument.presentationml.slide+xml"/>
  <Default Extension="pict" ContentType="image/pict"/>
  <Override PartName="/ppt/slides/slide9.xml" ContentType="application/vnd.openxmlformats-officedocument.presentationml.slide+xml"/>
  <Override PartName="/ppt/slides/slide41.xml" ContentType="application/vnd.openxmlformats-officedocument.presentationml.slide+xml"/>
  <Default Extension="emf" ContentType="image/x-emf"/>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slides/slide38.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theme/theme2.xml" ContentType="application/vnd.openxmlformats-officedocument.theme+xml"/>
  <Override PartName="/ppt/slideLayouts/slideLayout1.xml" ContentType="application/vnd.openxmlformats-officedocument.presentationml.slideLayout+xml"/>
  <Default Extension="jpeg" ContentType="image/jpeg"/>
  <Override PartName="/ppt/slides/slide22.xml" ContentType="application/vnd.openxmlformats-officedocument.presentationml.slide+xml"/>
  <Override PartName="/ppt/slides/slide30.xml" ContentType="application/vnd.openxmlformats-officedocument.presentationml.slide+xml"/>
  <Override PartName="/docProps/app.xml" ContentType="application/vnd.openxmlformats-officedocument.extended-properties+xml"/>
  <Override PartName="/ppt/slides/slide46.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42.xml" ContentType="application/vnd.openxmlformats-officedocument.presentationml.slide+xml"/>
  <Override PartName="/ppt/slides/slide50.xml" ContentType="application/vnd.openxmlformats-officedocument.presentationml.slide+xml"/>
  <Override PartName="/ppt/slides/slide15.xml" ContentType="application/vnd.openxmlformats-officedocument.presentationml.slide+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slides/slide6.xml" ContentType="application/vnd.openxmlformats-officedocument.presentationml.slide+xml"/>
  <Override PartName="/ppt/slides/slide39.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slides/slide23.xml" ContentType="application/vnd.openxmlformats-officedocument.presentationml.slide+xml"/>
  <Override PartName="/ppt/slides/slide31.xml" ContentType="application/vnd.openxmlformats-officedocument.presentationml.slide+xml"/>
  <Override PartName="/ppt/slides/slide47.xml" ContentType="application/vnd.openxmlformats-officedocument.presentationml.slide+xml"/>
  <Override PartName="/ppt/slides/slide43.xml" ContentType="application/vnd.openxmlformats-officedocument.presentationml.slide+xml"/>
  <Override PartName="/ppt/slides/slide51.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Default Extension="vml" ContentType="application/vnd.openxmlformats-officedocument.vmlDrawing"/>
  <Override PartName="/ppt/slides/slide3.xml" ContentType="application/vnd.openxmlformats-officedocument.presentationml.slide+xml"/>
  <Override PartName="/ppt/slides/slide28.xml" ContentType="application/vnd.openxmlformats-officedocument.presentationml.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48.xml" ContentType="application/vnd.openxmlformats-officedocument.presentationml.slide+xml"/>
  <Override PartName="/ppt/slides/slide20.xml" ContentType="application/vnd.openxmlformats-officedocument.presentationml.slide+xml"/>
  <Override PartName="/ppt/slides/slide44.xml" ContentType="application/vnd.openxmlformats-officedocument.presentationml.slide+xml"/>
  <Override PartName="/ppt/slides/slide52.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37.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slides/slide49.xml" ContentType="application/vnd.openxmlformats-officedocument.presentationml.slide+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54"/>
  </p:notesMasterIdLst>
  <p:handoutMasterIdLst>
    <p:handoutMasterId r:id="rId55"/>
  </p:handoutMasterIdLst>
  <p:sldIdLst>
    <p:sldId id="256" r:id="rId2"/>
    <p:sldId id="371" r:id="rId3"/>
    <p:sldId id="316" r:id="rId4"/>
    <p:sldId id="372" r:id="rId5"/>
    <p:sldId id="373" r:id="rId6"/>
    <p:sldId id="374" r:id="rId7"/>
    <p:sldId id="441" r:id="rId8"/>
    <p:sldId id="427" r:id="rId9"/>
    <p:sldId id="375" r:id="rId10"/>
    <p:sldId id="376" r:id="rId11"/>
    <p:sldId id="377" r:id="rId12"/>
    <p:sldId id="378" r:id="rId13"/>
    <p:sldId id="379" r:id="rId14"/>
    <p:sldId id="380" r:id="rId15"/>
    <p:sldId id="381" r:id="rId16"/>
    <p:sldId id="382" r:id="rId17"/>
    <p:sldId id="383" r:id="rId18"/>
    <p:sldId id="384" r:id="rId19"/>
    <p:sldId id="385" r:id="rId20"/>
    <p:sldId id="386" r:id="rId21"/>
    <p:sldId id="387" r:id="rId22"/>
    <p:sldId id="388" r:id="rId23"/>
    <p:sldId id="389" r:id="rId24"/>
    <p:sldId id="390" r:id="rId25"/>
    <p:sldId id="391" r:id="rId26"/>
    <p:sldId id="428" r:id="rId27"/>
    <p:sldId id="392" r:id="rId28"/>
    <p:sldId id="393" r:id="rId29"/>
    <p:sldId id="394" r:id="rId30"/>
    <p:sldId id="395" r:id="rId31"/>
    <p:sldId id="401" r:id="rId32"/>
    <p:sldId id="402" r:id="rId33"/>
    <p:sldId id="403" r:id="rId34"/>
    <p:sldId id="404" r:id="rId35"/>
    <p:sldId id="429" r:id="rId36"/>
    <p:sldId id="423" r:id="rId37"/>
    <p:sldId id="430" r:id="rId38"/>
    <p:sldId id="431" r:id="rId39"/>
    <p:sldId id="432" r:id="rId40"/>
    <p:sldId id="433" r:id="rId41"/>
    <p:sldId id="434" r:id="rId42"/>
    <p:sldId id="436" r:id="rId43"/>
    <p:sldId id="440" r:id="rId44"/>
    <p:sldId id="435" r:id="rId45"/>
    <p:sldId id="437" r:id="rId46"/>
    <p:sldId id="442" r:id="rId47"/>
    <p:sldId id="438" r:id="rId48"/>
    <p:sldId id="426" r:id="rId49"/>
    <p:sldId id="417" r:id="rId50"/>
    <p:sldId id="418" r:id="rId51"/>
    <p:sldId id="419" r:id="rId52"/>
    <p:sldId id="420"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93CDDD"/>
    <a:srgbClr val="385D8A"/>
    <a:srgbClr val="FF0000"/>
    <a:srgbClr val="FFFFFF"/>
    <a:srgbClr val="F3F3F3"/>
    <a:srgbClr val="E9E9E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02" autoAdjust="0"/>
    <p:restoredTop sz="94635" autoAdjust="0"/>
  </p:normalViewPr>
  <p:slideViewPr>
    <p:cSldViewPr>
      <p:cViewPr varScale="1">
        <p:scale>
          <a:sx n="113" d="100"/>
          <a:sy n="113" d="100"/>
        </p:scale>
        <p:origin x="-752" y="-104"/>
      </p:cViewPr>
      <p:guideLst>
        <p:guide orient="horz" pos="2160"/>
        <p:guide pos="2880"/>
      </p:guideLst>
    </p:cSldViewPr>
  </p:slideViewPr>
  <p:outlineViewPr>
    <p:cViewPr>
      <p:scale>
        <a:sx n="33" d="100"/>
        <a:sy n="33" d="100"/>
      </p:scale>
      <p:origin x="0" y="7216"/>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notesMaster" Target="notesMasters/notesMaster1.xml"/><Relationship Id="rId55" Type="http://schemas.openxmlformats.org/officeDocument/2006/relationships/handoutMaster" Target="handoutMasters/handoutMaster1.xml"/><Relationship Id="rId56" Type="http://schemas.openxmlformats.org/officeDocument/2006/relationships/printerSettings" Target="printerSettings/printerSettings1.bin"/><Relationship Id="rId57" Type="http://schemas.openxmlformats.org/officeDocument/2006/relationships/presProps" Target="presProps.xml"/><Relationship Id="rId58" Type="http://schemas.openxmlformats.org/officeDocument/2006/relationships/viewProps" Target="viewProps.xml"/><Relationship Id="rId59" Type="http://schemas.openxmlformats.org/officeDocument/2006/relationships/theme" Target="theme/theme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D46F4D3-57C1-5F4D-A52E-3E64C821DFC9}" type="datetimeFigureOut">
              <a:rPr lang="en-US" smtClean="0"/>
              <a:pPr/>
              <a:t>9/19/10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74DBE39-B30B-204C-B56A-F67E43DA9F32}"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DC68A8-7215-42C4-B568-0663A88D982B}" type="datetimeFigureOut">
              <a:rPr lang="en-US" smtClean="0"/>
              <a:pPr/>
              <a:t>9/19/10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C83526-4707-42F5-AF1A-E5B3558ACE5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pPr>
              <a:buFont typeface="Arial"/>
              <a:buChar char="•"/>
            </a:pPr>
            <a:r>
              <a:rPr lang="en-US" dirty="0" smtClean="0"/>
              <a:t>  There is some structure behind OPM, and to understand where we go, we need to understand</a:t>
            </a:r>
            <a:r>
              <a:rPr lang="en-US" baseline="0" dirty="0" smtClean="0"/>
              <a:t> the structure</a:t>
            </a:r>
          </a:p>
          <a:p>
            <a:pPr>
              <a:buFont typeface="Arial"/>
              <a:buChar char="•"/>
            </a:pPr>
            <a:r>
              <a:rPr lang="en-US" baseline="0" dirty="0" smtClean="0"/>
              <a:t> At the lowest level, the Core OPM model, with the constructs I identified here.</a:t>
            </a:r>
          </a:p>
          <a:p>
            <a:pPr lvl="0">
              <a:buFont typeface="Arial"/>
              <a:buChar char="•"/>
            </a:pPr>
            <a:r>
              <a:rPr lang="en-US" baseline="0" dirty="0" smtClean="0"/>
              <a:t> I also anticipate that OPM must specific what signatures are</a:t>
            </a:r>
          </a:p>
          <a:p>
            <a:pPr lvl="0">
              <a:buFont typeface="Arial"/>
              <a:buChar char="•"/>
            </a:pPr>
            <a:endParaRPr lang="en-US" baseline="0" dirty="0" smtClean="0"/>
          </a:p>
          <a:p>
            <a:pPr lvl="0">
              <a:buFont typeface="Arial"/>
              <a:buChar char="•"/>
            </a:pPr>
            <a:r>
              <a:rPr lang="en-US" baseline="0" dirty="0" smtClean="0"/>
              <a:t> Some guidelines are also needed to make it a useful model, in terms of collections and attribution</a:t>
            </a:r>
          </a:p>
          <a:p>
            <a:pPr lvl="0">
              <a:buFont typeface="Arial"/>
              <a:buChar char="•"/>
            </a:pPr>
            <a:endParaRPr lang="en-US" baseline="0" dirty="0" smtClean="0"/>
          </a:p>
          <a:p>
            <a:pPr lvl="0">
              <a:buFont typeface="Arial"/>
              <a:buChar char="•"/>
            </a:pPr>
            <a:r>
              <a:rPr lang="en-US" baseline="0" dirty="0" smtClean="0"/>
              <a:t> Separately, we need to serialize OPM (so called technology bindings). Currently, we have two proposals for XML and RDF, but others are interesting such as JSON</a:t>
            </a:r>
          </a:p>
          <a:p>
            <a:pPr lvl="0">
              <a:buFont typeface="Arial"/>
              <a:buChar char="•"/>
            </a:pPr>
            <a:endParaRPr lang="en-US" baseline="0" dirty="0" smtClean="0"/>
          </a:p>
          <a:p>
            <a:pPr lvl="0">
              <a:buFont typeface="Arial"/>
              <a:buChar char="•"/>
            </a:pPr>
            <a:r>
              <a:rPr lang="en-US" baseline="0" dirty="0" smtClean="0"/>
              <a:t> It then needs to be specialized for domain specific uses. Two important ones: workflow and the Web</a:t>
            </a:r>
          </a:p>
          <a:p>
            <a:pPr lvl="0">
              <a:buFont typeface="Arial"/>
              <a:buChar char="•"/>
            </a:pPr>
            <a:endParaRPr lang="en-US" baseline="0" dirty="0" smtClean="0"/>
          </a:p>
          <a:p>
            <a:pPr lvl="0">
              <a:buFont typeface="Arial"/>
              <a:buChar char="•"/>
            </a:pPr>
            <a:r>
              <a:rPr lang="en-US" baseline="0" dirty="0" smtClean="0"/>
              <a:t> Finally, if you believe in the Open Provenance Vision, there are other questions:</a:t>
            </a:r>
          </a:p>
          <a:p>
            <a:pPr lvl="1">
              <a:buFont typeface="Arial"/>
              <a:buChar char="•"/>
            </a:pPr>
            <a:r>
              <a:rPr lang="en-US" baseline="0" dirty="0" smtClean="0"/>
              <a:t> How do we assert and record provenance?</a:t>
            </a:r>
          </a:p>
          <a:p>
            <a:pPr lvl="1">
              <a:buFont typeface="Arial"/>
              <a:buChar char="•"/>
            </a:pPr>
            <a:r>
              <a:rPr lang="en-US" baseline="0" dirty="0" smtClean="0"/>
              <a:t> How do we query it?</a:t>
            </a:r>
          </a:p>
          <a:p>
            <a:pPr lvl="1">
              <a:buFont typeface="Arial"/>
              <a:buChar char="•"/>
            </a:pPr>
            <a:endParaRPr lang="en-US" baseline="0" dirty="0" smtClean="0"/>
          </a:p>
          <a:p>
            <a:pPr lvl="1">
              <a:buFont typeface="Arial"/>
              <a:buChar char="•"/>
            </a:pPr>
            <a:r>
              <a:rPr lang="en-US" baseline="0" dirty="0" smtClean="0"/>
              <a:t> APIs a required for this.</a:t>
            </a:r>
            <a:endParaRPr lang="en-US" dirty="0"/>
          </a:p>
        </p:txBody>
      </p:sp>
      <p:sp>
        <p:nvSpPr>
          <p:cNvPr id="4" name="Slide Number Placeholder 3"/>
          <p:cNvSpPr>
            <a:spLocks noGrp="1"/>
          </p:cNvSpPr>
          <p:nvPr>
            <p:ph type="sldNum" sz="quarter" idx="10"/>
          </p:nvPr>
        </p:nvSpPr>
        <p:spPr/>
        <p:txBody>
          <a:bodyPr/>
          <a:lstStyle/>
          <a:p>
            <a:fld id="{B8040E39-65DE-6045-B976-9F10FBBE50A5}"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8F9082-3220-4074-9634-C5993CE68BE1}" type="datetimeFigureOut">
              <a:rPr lang="en-US" smtClean="0"/>
              <a:pPr/>
              <a:t>9/19/10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9C40C8-DC60-4027-986F-257113CD0F9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8F9082-3220-4074-9634-C5993CE68BE1}" type="datetimeFigureOut">
              <a:rPr lang="en-US" smtClean="0"/>
              <a:pPr/>
              <a:t>9/19/10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9C40C8-DC60-4027-986F-257113CD0F9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8F9082-3220-4074-9634-C5993CE68BE1}" type="datetimeFigureOut">
              <a:rPr lang="en-US" smtClean="0"/>
              <a:pPr/>
              <a:t>9/19/10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9C40C8-DC60-4027-986F-257113CD0F9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1638300" y="617538"/>
            <a:ext cx="7277100" cy="601662"/>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219200" y="2017713"/>
            <a:ext cx="7735888"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19200" y="4151313"/>
            <a:ext cx="7735888"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GB"/>
          </a:p>
        </p:txBody>
      </p:sp>
      <p:sp>
        <p:nvSpPr>
          <p:cNvPr id="6" name="Rectangle 6"/>
          <p:cNvSpPr>
            <a:spLocks noGrp="1" noChangeArrowheads="1"/>
          </p:cNvSpPr>
          <p:nvPr>
            <p:ph type="ftr" sz="quarter" idx="11"/>
          </p:nvPr>
        </p:nvSpPr>
        <p:spPr>
          <a:ln/>
        </p:spPr>
        <p:txBody>
          <a:bodyPr/>
          <a:lstStyle>
            <a:lvl1pPr>
              <a:defRPr/>
            </a:lvl1pPr>
          </a:lstStyle>
          <a:p>
            <a:pPr>
              <a:defRPr/>
            </a:pPr>
            <a:endParaRPr lang="en-GB"/>
          </a:p>
        </p:txBody>
      </p:sp>
      <p:sp>
        <p:nvSpPr>
          <p:cNvPr id="7" name="Rectangle 7"/>
          <p:cNvSpPr>
            <a:spLocks noGrp="1" noChangeArrowheads="1"/>
          </p:cNvSpPr>
          <p:nvPr>
            <p:ph type="sldNum" sz="quarter" idx="12"/>
          </p:nvPr>
        </p:nvSpPr>
        <p:spPr>
          <a:ln/>
        </p:spPr>
        <p:txBody>
          <a:bodyPr/>
          <a:lstStyle>
            <a:lvl1pPr>
              <a:defRPr/>
            </a:lvl1pPr>
          </a:lstStyle>
          <a:p>
            <a:pPr>
              <a:defRPr/>
            </a:pPr>
            <a:fld id="{C66A4657-FF5F-401B-AEA0-1F0B7739EF4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8F9082-3220-4074-9634-C5993CE68BE1}" type="datetimeFigureOut">
              <a:rPr lang="en-US" smtClean="0"/>
              <a:pPr/>
              <a:t>9/19/10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9C40C8-DC60-4027-986F-257113CD0F9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8F9082-3220-4074-9634-C5993CE68BE1}" type="datetimeFigureOut">
              <a:rPr lang="en-US" smtClean="0"/>
              <a:pPr/>
              <a:t>9/19/10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9C40C8-DC60-4027-986F-257113CD0F9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8F9082-3220-4074-9634-C5993CE68BE1}" type="datetimeFigureOut">
              <a:rPr lang="en-US" smtClean="0"/>
              <a:pPr/>
              <a:t>9/19/10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9C40C8-DC60-4027-986F-257113CD0F9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8F9082-3220-4074-9634-C5993CE68BE1}" type="datetimeFigureOut">
              <a:rPr lang="en-US" smtClean="0"/>
              <a:pPr/>
              <a:t>9/19/10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9C40C8-DC60-4027-986F-257113CD0F9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8F9082-3220-4074-9634-C5993CE68BE1}" type="datetimeFigureOut">
              <a:rPr lang="en-US" smtClean="0"/>
              <a:pPr/>
              <a:t>9/19/10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9C40C8-DC60-4027-986F-257113CD0F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8F9082-3220-4074-9634-C5993CE68BE1}" type="datetimeFigureOut">
              <a:rPr lang="en-US" smtClean="0"/>
              <a:pPr/>
              <a:t>9/19/10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9C40C8-DC60-4027-986F-257113CD0F9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8F9082-3220-4074-9634-C5993CE68BE1}" type="datetimeFigureOut">
              <a:rPr lang="en-US" smtClean="0"/>
              <a:pPr/>
              <a:t>9/19/10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9C40C8-DC60-4027-986F-257113CD0F9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8F9082-3220-4074-9634-C5993CE68BE1}" type="datetimeFigureOut">
              <a:rPr lang="en-US" smtClean="0"/>
              <a:pPr/>
              <a:t>9/19/10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9C40C8-DC60-4027-986F-257113CD0F9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67818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8F9082-3220-4074-9634-C5993CE68BE1}" type="datetimeFigureOut">
              <a:rPr lang="en-US" smtClean="0"/>
              <a:pPr/>
              <a:t>9/19/10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9C40C8-DC60-4027-986F-257113CD0F93}" type="slidenum">
              <a:rPr lang="en-US" smtClean="0"/>
              <a:pPr/>
              <a:t>‹#›</a:t>
            </a:fld>
            <a:endParaRPr lang="en-US"/>
          </a:p>
        </p:txBody>
      </p:sp>
      <p:pic>
        <p:nvPicPr>
          <p:cNvPr id="7" name="Picture 6" descr="opm-logo.png"/>
          <p:cNvPicPr>
            <a:picLocks noChangeAspect="1"/>
          </p:cNvPicPr>
          <p:nvPr userDrawn="1"/>
        </p:nvPicPr>
        <p:blipFill>
          <a:blip r:embed="rId14"/>
          <a:stretch>
            <a:fillRect/>
          </a:stretch>
        </p:blipFill>
        <p:spPr>
          <a:xfrm>
            <a:off x="7135012" y="0"/>
            <a:ext cx="2008988" cy="10668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spcBef>
          <a:spcPct val="0"/>
        </a:spcBef>
        <a:buNone/>
        <a:defRPr sz="40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L.Moreau@ecs.soton.ac.uk"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47.xml.rels><?xml version="1.0" encoding="UTF-8" standalone="yes"?>
<Relationships xmlns="http://schemas.openxmlformats.org/package/2006/relationships"><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oleObject" Target="Document2!OLE_LINK1"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t>Open Provenance Model Tutorial</a:t>
            </a:r>
            <a:br>
              <a:rPr lang="en-GB" dirty="0" smtClean="0"/>
            </a:br>
            <a:r>
              <a:rPr lang="en-GB" b="1" i="1" dirty="0" smtClean="0"/>
              <a:t> </a:t>
            </a:r>
            <a:r>
              <a:rPr lang="en-GB" sz="3100" i="1" smtClean="0"/>
              <a:t>Session 2: </a:t>
            </a:r>
            <a:r>
              <a:rPr lang="en-GB" sz="3100" i="1" dirty="0" smtClean="0"/>
              <a:t>OPM Overview and Semantics</a:t>
            </a:r>
            <a:endParaRPr lang="en-US" dirty="0"/>
          </a:p>
        </p:txBody>
      </p:sp>
      <p:sp>
        <p:nvSpPr>
          <p:cNvPr id="3" name="Subtitle 2"/>
          <p:cNvSpPr>
            <a:spLocks noGrp="1"/>
          </p:cNvSpPr>
          <p:nvPr>
            <p:ph type="subTitle" idx="1"/>
          </p:nvPr>
        </p:nvSpPr>
        <p:spPr/>
        <p:txBody>
          <a:bodyPr/>
          <a:lstStyle/>
          <a:p>
            <a:r>
              <a:rPr lang="en-US" dirty="0" smtClean="0"/>
              <a:t>Luc Moreau</a:t>
            </a:r>
          </a:p>
          <a:p>
            <a:r>
              <a:rPr lang="en-US" dirty="0" smtClean="0">
                <a:hlinkClick r:id="rId2"/>
              </a:rPr>
              <a:t>L.Moreau@ecs.soton.ac.uk</a:t>
            </a:r>
            <a:endParaRPr lang="en-US" dirty="0" smtClean="0"/>
          </a:p>
          <a:p>
            <a:r>
              <a:rPr lang="en-US" dirty="0" smtClean="0"/>
              <a:t>University of Southampton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Nodes</a:t>
            </a:r>
            <a:endParaRPr lang="en-US" dirty="0"/>
          </a:p>
        </p:txBody>
      </p:sp>
      <p:sp>
        <p:nvSpPr>
          <p:cNvPr id="3" name="Content Placeholder 2"/>
          <p:cNvSpPr>
            <a:spLocks noGrp="1"/>
          </p:cNvSpPr>
          <p:nvPr>
            <p:ph sz="half" idx="1"/>
          </p:nvPr>
        </p:nvSpPr>
        <p:spPr>
          <a:xfrm>
            <a:off x="457200" y="1600200"/>
            <a:ext cx="6115064" cy="4525963"/>
          </a:xfrm>
        </p:spPr>
        <p:txBody>
          <a:bodyPr>
            <a:normAutofit fontScale="92500" lnSpcReduction="10000"/>
          </a:bodyPr>
          <a:lstStyle/>
          <a:p>
            <a:r>
              <a:rPr lang="en-GB" dirty="0" err="1" smtClean="0"/>
              <a:t>Artifact</a:t>
            </a:r>
            <a:r>
              <a:rPr lang="en-GB" dirty="0" smtClean="0"/>
              <a:t>: Immutable </a:t>
            </a:r>
            <a:r>
              <a:rPr lang="en-GB" dirty="0"/>
              <a:t>piece of state, which may have a </a:t>
            </a:r>
            <a:r>
              <a:rPr lang="en-GB" dirty="0" smtClean="0"/>
              <a:t>physical embodiment </a:t>
            </a:r>
            <a:r>
              <a:rPr lang="en-GB" dirty="0"/>
              <a:t>in a physical object, or a digital representation in a computer system.</a:t>
            </a:r>
          </a:p>
          <a:p>
            <a:r>
              <a:rPr lang="en-GB" dirty="0" smtClean="0"/>
              <a:t>Process: Action </a:t>
            </a:r>
            <a:r>
              <a:rPr lang="en-GB" dirty="0"/>
              <a:t>or series of actions performed on or caused </a:t>
            </a:r>
            <a:r>
              <a:rPr lang="en-GB" dirty="0" smtClean="0"/>
              <a:t>by </a:t>
            </a:r>
            <a:r>
              <a:rPr lang="en-GB" dirty="0" err="1" smtClean="0"/>
              <a:t>artifacts</a:t>
            </a:r>
            <a:r>
              <a:rPr lang="en-GB" dirty="0"/>
              <a:t>, and resulting in new </a:t>
            </a:r>
            <a:r>
              <a:rPr lang="en-GB" dirty="0" err="1"/>
              <a:t>artifacts</a:t>
            </a:r>
            <a:r>
              <a:rPr lang="en-GB" dirty="0"/>
              <a:t>.</a:t>
            </a:r>
          </a:p>
          <a:p>
            <a:r>
              <a:rPr lang="en-GB" dirty="0" smtClean="0"/>
              <a:t>Agent: Contextual </a:t>
            </a:r>
            <a:r>
              <a:rPr lang="en-GB" dirty="0"/>
              <a:t>entity acting as a catalyst of a process, </a:t>
            </a:r>
            <a:r>
              <a:rPr lang="en-GB" dirty="0" smtClean="0"/>
              <a:t>enabling</a:t>
            </a:r>
            <a:r>
              <a:rPr lang="en-GB" dirty="0"/>
              <a:t>, facilitating, controlling, </a:t>
            </a:r>
            <a:r>
              <a:rPr lang="en-GB" dirty="0" smtClean="0"/>
              <a:t>affecting </a:t>
            </a:r>
            <a:r>
              <a:rPr lang="en-GB" dirty="0"/>
              <a:t>its execution.</a:t>
            </a:r>
            <a:endParaRPr lang="en-US" dirty="0"/>
          </a:p>
        </p:txBody>
      </p:sp>
      <p:sp>
        <p:nvSpPr>
          <p:cNvPr id="7" name="Content Placeholder 6"/>
          <p:cNvSpPr>
            <a:spLocks noGrp="1"/>
          </p:cNvSpPr>
          <p:nvPr>
            <p:ph sz="half" idx="2"/>
          </p:nvPr>
        </p:nvSpPr>
        <p:spPr>
          <a:xfrm>
            <a:off x="6929454" y="1600200"/>
            <a:ext cx="1757346" cy="4525963"/>
          </a:xfrm>
        </p:spPr>
        <p:txBody>
          <a:bodyPr>
            <a:normAutofit fontScale="92500" lnSpcReduction="10000"/>
          </a:bodyPr>
          <a:lstStyle/>
          <a:p>
            <a:endParaRPr lang="en-US" dirty="0"/>
          </a:p>
        </p:txBody>
      </p:sp>
      <p:sp>
        <p:nvSpPr>
          <p:cNvPr id="8" name="Oval 19"/>
          <p:cNvSpPr>
            <a:spLocks noChangeAspect="1" noChangeArrowheads="1"/>
          </p:cNvSpPr>
          <p:nvPr/>
        </p:nvSpPr>
        <p:spPr bwMode="auto">
          <a:xfrm>
            <a:off x="7429520" y="1643050"/>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sz="2400"/>
              <a:t>A</a:t>
            </a:r>
          </a:p>
        </p:txBody>
      </p:sp>
      <p:sp>
        <p:nvSpPr>
          <p:cNvPr id="9" name="Rectangle 20"/>
          <p:cNvSpPr>
            <a:spLocks noChangeAspect="1" noChangeArrowheads="1"/>
          </p:cNvSpPr>
          <p:nvPr/>
        </p:nvSpPr>
        <p:spPr bwMode="auto">
          <a:xfrm>
            <a:off x="7429520" y="3250405"/>
            <a:ext cx="920750" cy="922337"/>
          </a:xfrm>
          <a:prstGeom prst="rect">
            <a:avLst/>
          </a:prstGeom>
          <a:solidFill>
            <a:schemeClr val="accent1"/>
          </a:solidFill>
          <a:ln w="9525">
            <a:solidFill>
              <a:schemeClr val="tx1"/>
            </a:solidFill>
            <a:miter lim="800000"/>
            <a:headEnd/>
            <a:tailEnd/>
          </a:ln>
          <a:effectLst/>
        </p:spPr>
        <p:txBody>
          <a:bodyPr wrap="none" anchor="ctr"/>
          <a:lstStyle/>
          <a:p>
            <a:pPr algn="ctr"/>
            <a:r>
              <a:rPr lang="en-GB" sz="2400"/>
              <a:t>P</a:t>
            </a:r>
          </a:p>
        </p:txBody>
      </p:sp>
      <p:sp>
        <p:nvSpPr>
          <p:cNvPr id="10" name="AutoShape 32"/>
          <p:cNvSpPr>
            <a:spLocks noChangeAspect="1" noChangeArrowheads="1"/>
          </p:cNvSpPr>
          <p:nvPr/>
        </p:nvSpPr>
        <p:spPr bwMode="auto">
          <a:xfrm>
            <a:off x="7429520" y="4857760"/>
            <a:ext cx="920750" cy="922337"/>
          </a:xfrm>
          <a:prstGeom prst="octagon">
            <a:avLst>
              <a:gd name="adj" fmla="val 29287"/>
            </a:avLst>
          </a:prstGeom>
          <a:solidFill>
            <a:schemeClr val="accent1"/>
          </a:solidFill>
          <a:ln w="9525">
            <a:solidFill>
              <a:schemeClr val="tx1"/>
            </a:solidFill>
            <a:miter lim="800000"/>
            <a:headEnd/>
            <a:tailEnd/>
          </a:ln>
          <a:effectLst/>
        </p:spPr>
        <p:txBody>
          <a:bodyPr wrap="none" anchor="ctr"/>
          <a:lstStyle/>
          <a:p>
            <a:pPr algn="ctr"/>
            <a:r>
              <a:rPr lang="en-GB" sz="2400"/>
              <a:t>Ag</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Edges</a:t>
            </a:r>
            <a:endParaRPr lang="en-US" dirty="0"/>
          </a:p>
        </p:txBody>
      </p:sp>
      <p:sp>
        <p:nvSpPr>
          <p:cNvPr id="4" name="Oval 4"/>
          <p:cNvSpPr>
            <a:spLocks noChangeAspect="1" noChangeArrowheads="1"/>
          </p:cNvSpPr>
          <p:nvPr/>
        </p:nvSpPr>
        <p:spPr bwMode="auto">
          <a:xfrm>
            <a:off x="4778384" y="3519489"/>
            <a:ext cx="920750" cy="922338"/>
          </a:xfrm>
          <a:prstGeom prst="ellipse">
            <a:avLst/>
          </a:prstGeom>
          <a:solidFill>
            <a:schemeClr val="accent1"/>
          </a:solidFill>
          <a:ln w="9525">
            <a:solidFill>
              <a:schemeClr val="tx1"/>
            </a:solidFill>
            <a:round/>
            <a:headEnd/>
            <a:tailEnd/>
          </a:ln>
          <a:effectLst/>
        </p:spPr>
        <p:txBody>
          <a:bodyPr wrap="none" anchor="ctr"/>
          <a:lstStyle/>
          <a:p>
            <a:pPr algn="ctr"/>
            <a:r>
              <a:rPr lang="en-GB" sz="2400"/>
              <a:t>A1</a:t>
            </a:r>
          </a:p>
        </p:txBody>
      </p:sp>
      <p:sp>
        <p:nvSpPr>
          <p:cNvPr id="5" name="Oval 5"/>
          <p:cNvSpPr>
            <a:spLocks noChangeAspect="1" noChangeArrowheads="1"/>
          </p:cNvSpPr>
          <p:nvPr/>
        </p:nvSpPr>
        <p:spPr bwMode="auto">
          <a:xfrm>
            <a:off x="7175509" y="3533777"/>
            <a:ext cx="920750" cy="923925"/>
          </a:xfrm>
          <a:prstGeom prst="ellipse">
            <a:avLst/>
          </a:prstGeom>
          <a:solidFill>
            <a:schemeClr val="accent1"/>
          </a:solidFill>
          <a:ln w="9525">
            <a:solidFill>
              <a:schemeClr val="tx1"/>
            </a:solidFill>
            <a:round/>
            <a:headEnd/>
            <a:tailEnd/>
          </a:ln>
          <a:effectLst/>
        </p:spPr>
        <p:txBody>
          <a:bodyPr wrap="none" anchor="ctr"/>
          <a:lstStyle/>
          <a:p>
            <a:pPr algn="ctr"/>
            <a:r>
              <a:rPr lang="en-GB" sz="2400"/>
              <a:t>A2</a:t>
            </a:r>
          </a:p>
        </p:txBody>
      </p:sp>
      <p:sp>
        <p:nvSpPr>
          <p:cNvPr id="6" name="Rectangle 6"/>
          <p:cNvSpPr>
            <a:spLocks noChangeAspect="1" noChangeArrowheads="1"/>
          </p:cNvSpPr>
          <p:nvPr/>
        </p:nvSpPr>
        <p:spPr bwMode="auto">
          <a:xfrm>
            <a:off x="4778384" y="2274889"/>
            <a:ext cx="920750" cy="922338"/>
          </a:xfrm>
          <a:prstGeom prst="rect">
            <a:avLst/>
          </a:prstGeom>
          <a:solidFill>
            <a:schemeClr val="accent1"/>
          </a:solidFill>
          <a:ln w="9525">
            <a:solidFill>
              <a:schemeClr val="tx1"/>
            </a:solidFill>
            <a:miter lim="800000"/>
            <a:headEnd/>
            <a:tailEnd/>
          </a:ln>
          <a:effectLst/>
        </p:spPr>
        <p:txBody>
          <a:bodyPr wrap="none" anchor="ctr"/>
          <a:lstStyle/>
          <a:p>
            <a:pPr algn="ctr"/>
            <a:r>
              <a:rPr lang="en-GB" sz="2400"/>
              <a:t>P1</a:t>
            </a:r>
          </a:p>
        </p:txBody>
      </p:sp>
      <p:sp>
        <p:nvSpPr>
          <p:cNvPr id="7" name="Rectangle 7"/>
          <p:cNvSpPr>
            <a:spLocks noChangeAspect="1" noChangeArrowheads="1"/>
          </p:cNvSpPr>
          <p:nvPr/>
        </p:nvSpPr>
        <p:spPr bwMode="auto">
          <a:xfrm>
            <a:off x="7175509" y="2305052"/>
            <a:ext cx="920750" cy="922337"/>
          </a:xfrm>
          <a:prstGeom prst="rect">
            <a:avLst/>
          </a:prstGeom>
          <a:solidFill>
            <a:schemeClr val="accent1"/>
          </a:solidFill>
          <a:ln w="9525">
            <a:solidFill>
              <a:schemeClr val="tx1"/>
            </a:solidFill>
            <a:miter lim="800000"/>
            <a:headEnd/>
            <a:tailEnd/>
          </a:ln>
          <a:effectLst/>
        </p:spPr>
        <p:txBody>
          <a:bodyPr wrap="none" anchor="ctr"/>
          <a:lstStyle/>
          <a:p>
            <a:pPr algn="ctr"/>
            <a:r>
              <a:rPr lang="en-GB" sz="2400"/>
              <a:t>P2</a:t>
            </a:r>
          </a:p>
        </p:txBody>
      </p:sp>
      <p:sp>
        <p:nvSpPr>
          <p:cNvPr id="8" name="Text Box 17"/>
          <p:cNvSpPr txBox="1">
            <a:spLocks noChangeAspect="1" noChangeArrowheads="1"/>
          </p:cNvSpPr>
          <p:nvPr/>
        </p:nvSpPr>
        <p:spPr bwMode="auto">
          <a:xfrm>
            <a:off x="5786446" y="2432052"/>
            <a:ext cx="1281113" cy="274637"/>
          </a:xfrm>
          <a:prstGeom prst="rect">
            <a:avLst/>
          </a:prstGeom>
          <a:noFill/>
          <a:ln w="9525">
            <a:noFill/>
            <a:miter lim="800000"/>
            <a:headEnd/>
            <a:tailEnd/>
          </a:ln>
          <a:effectLst/>
        </p:spPr>
        <p:txBody>
          <a:bodyPr wrap="none">
            <a:spAutoFit/>
          </a:bodyPr>
          <a:lstStyle/>
          <a:p>
            <a:r>
              <a:rPr lang="en-GB" sz="1200"/>
              <a:t>wasTriggeredBy</a:t>
            </a:r>
          </a:p>
        </p:txBody>
      </p:sp>
      <p:sp>
        <p:nvSpPr>
          <p:cNvPr id="9" name="Text Box 18"/>
          <p:cNvSpPr txBox="1">
            <a:spLocks noChangeAspect="1" noChangeArrowheads="1"/>
          </p:cNvSpPr>
          <p:nvPr/>
        </p:nvSpPr>
        <p:spPr bwMode="auto">
          <a:xfrm>
            <a:off x="5786446" y="3643314"/>
            <a:ext cx="1331913" cy="274638"/>
          </a:xfrm>
          <a:prstGeom prst="rect">
            <a:avLst/>
          </a:prstGeom>
          <a:noFill/>
          <a:ln w="9525">
            <a:noFill/>
            <a:miter lim="800000"/>
            <a:headEnd/>
            <a:tailEnd/>
          </a:ln>
          <a:effectLst/>
        </p:spPr>
        <p:txBody>
          <a:bodyPr wrap="none">
            <a:spAutoFit/>
          </a:bodyPr>
          <a:lstStyle/>
          <a:p>
            <a:r>
              <a:rPr lang="en-GB" sz="1200"/>
              <a:t>wasDerivedFrom</a:t>
            </a:r>
          </a:p>
        </p:txBody>
      </p:sp>
      <p:sp>
        <p:nvSpPr>
          <p:cNvPr id="10" name="Oval 19"/>
          <p:cNvSpPr>
            <a:spLocks noChangeAspect="1" noChangeArrowheads="1"/>
          </p:cNvSpPr>
          <p:nvPr/>
        </p:nvSpPr>
        <p:spPr bwMode="auto">
          <a:xfrm>
            <a:off x="809634" y="1571627"/>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sz="2400"/>
              <a:t>A</a:t>
            </a:r>
          </a:p>
        </p:txBody>
      </p:sp>
      <p:sp>
        <p:nvSpPr>
          <p:cNvPr id="11" name="Rectangle 20"/>
          <p:cNvSpPr>
            <a:spLocks noChangeAspect="1" noChangeArrowheads="1"/>
          </p:cNvSpPr>
          <p:nvPr/>
        </p:nvSpPr>
        <p:spPr bwMode="auto">
          <a:xfrm>
            <a:off x="3208346" y="1616077"/>
            <a:ext cx="920750" cy="922337"/>
          </a:xfrm>
          <a:prstGeom prst="rect">
            <a:avLst/>
          </a:prstGeom>
          <a:solidFill>
            <a:schemeClr val="accent1"/>
          </a:solidFill>
          <a:ln w="9525">
            <a:solidFill>
              <a:schemeClr val="tx1"/>
            </a:solidFill>
            <a:miter lim="800000"/>
            <a:headEnd/>
            <a:tailEnd/>
          </a:ln>
          <a:effectLst/>
        </p:spPr>
        <p:txBody>
          <a:bodyPr wrap="none" anchor="ctr"/>
          <a:lstStyle/>
          <a:p>
            <a:pPr algn="ctr"/>
            <a:r>
              <a:rPr lang="en-GB" sz="2400"/>
              <a:t>P</a:t>
            </a:r>
          </a:p>
        </p:txBody>
      </p:sp>
      <p:sp>
        <p:nvSpPr>
          <p:cNvPr id="12" name="Text Box 22"/>
          <p:cNvSpPr txBox="1">
            <a:spLocks noChangeAspect="1" noChangeArrowheads="1"/>
          </p:cNvSpPr>
          <p:nvPr/>
        </p:nvSpPr>
        <p:spPr bwMode="auto">
          <a:xfrm>
            <a:off x="2114559" y="1843089"/>
            <a:ext cx="723900" cy="274638"/>
          </a:xfrm>
          <a:prstGeom prst="rect">
            <a:avLst/>
          </a:prstGeom>
          <a:noFill/>
          <a:ln w="9525">
            <a:noFill/>
            <a:miter lim="800000"/>
            <a:headEnd/>
            <a:tailEnd/>
          </a:ln>
          <a:effectLst/>
        </p:spPr>
        <p:txBody>
          <a:bodyPr wrap="none">
            <a:spAutoFit/>
          </a:bodyPr>
          <a:lstStyle/>
          <a:p>
            <a:r>
              <a:rPr lang="en-GB" sz="1200"/>
              <a:t>used(R)</a:t>
            </a:r>
          </a:p>
        </p:txBody>
      </p:sp>
      <p:sp>
        <p:nvSpPr>
          <p:cNvPr id="13" name="Oval 24"/>
          <p:cNvSpPr>
            <a:spLocks noChangeAspect="1" noChangeArrowheads="1"/>
          </p:cNvSpPr>
          <p:nvPr/>
        </p:nvSpPr>
        <p:spPr bwMode="auto">
          <a:xfrm>
            <a:off x="3213109" y="2941639"/>
            <a:ext cx="920750" cy="922338"/>
          </a:xfrm>
          <a:prstGeom prst="ellipse">
            <a:avLst/>
          </a:prstGeom>
          <a:solidFill>
            <a:schemeClr val="accent1"/>
          </a:solidFill>
          <a:ln w="9525">
            <a:solidFill>
              <a:schemeClr val="tx1"/>
            </a:solidFill>
            <a:round/>
            <a:headEnd/>
            <a:tailEnd/>
          </a:ln>
          <a:effectLst/>
        </p:spPr>
        <p:txBody>
          <a:bodyPr wrap="none" anchor="ctr"/>
          <a:lstStyle/>
          <a:p>
            <a:pPr algn="ctr"/>
            <a:r>
              <a:rPr lang="en-GB" sz="2400"/>
              <a:t>A</a:t>
            </a:r>
          </a:p>
        </p:txBody>
      </p:sp>
      <p:sp>
        <p:nvSpPr>
          <p:cNvPr id="14" name="Rectangle 25"/>
          <p:cNvSpPr>
            <a:spLocks noChangeAspect="1" noChangeArrowheads="1"/>
          </p:cNvSpPr>
          <p:nvPr/>
        </p:nvSpPr>
        <p:spPr bwMode="auto">
          <a:xfrm>
            <a:off x="815984" y="2941639"/>
            <a:ext cx="920750" cy="922338"/>
          </a:xfrm>
          <a:prstGeom prst="rect">
            <a:avLst/>
          </a:prstGeom>
          <a:solidFill>
            <a:schemeClr val="accent1"/>
          </a:solidFill>
          <a:ln w="9525">
            <a:solidFill>
              <a:schemeClr val="tx1"/>
            </a:solidFill>
            <a:miter lim="800000"/>
            <a:headEnd/>
            <a:tailEnd/>
          </a:ln>
          <a:effectLst/>
        </p:spPr>
        <p:txBody>
          <a:bodyPr wrap="none" anchor="ctr"/>
          <a:lstStyle/>
          <a:p>
            <a:pPr algn="ctr"/>
            <a:r>
              <a:rPr lang="en-GB" sz="2400"/>
              <a:t>P</a:t>
            </a:r>
          </a:p>
        </p:txBody>
      </p:sp>
      <p:sp>
        <p:nvSpPr>
          <p:cNvPr id="15" name="Line 26"/>
          <p:cNvSpPr>
            <a:spLocks noChangeAspect="1" noChangeShapeType="1"/>
          </p:cNvSpPr>
          <p:nvPr/>
        </p:nvSpPr>
        <p:spPr bwMode="auto">
          <a:xfrm flipH="1">
            <a:off x="1801821" y="3403602"/>
            <a:ext cx="1325563" cy="0"/>
          </a:xfrm>
          <a:prstGeom prst="line">
            <a:avLst/>
          </a:prstGeom>
          <a:noFill/>
          <a:ln w="9525">
            <a:solidFill>
              <a:schemeClr val="tx1"/>
            </a:solidFill>
            <a:round/>
            <a:headEnd/>
            <a:tailEnd type="stealth" w="lg" len="lg"/>
          </a:ln>
          <a:effectLst/>
        </p:spPr>
        <p:txBody>
          <a:bodyPr/>
          <a:lstStyle/>
          <a:p>
            <a:endParaRPr lang="en-US"/>
          </a:p>
        </p:txBody>
      </p:sp>
      <p:sp>
        <p:nvSpPr>
          <p:cNvPr id="16" name="Text Box 27"/>
          <p:cNvSpPr txBox="1">
            <a:spLocks noChangeAspect="1" noChangeArrowheads="1"/>
          </p:cNvSpPr>
          <p:nvPr/>
        </p:nvSpPr>
        <p:spPr bwMode="auto">
          <a:xfrm>
            <a:off x="1682759" y="3067052"/>
            <a:ext cx="1560512" cy="274637"/>
          </a:xfrm>
          <a:prstGeom prst="rect">
            <a:avLst/>
          </a:prstGeom>
          <a:noFill/>
          <a:ln w="9525">
            <a:noFill/>
            <a:miter lim="800000"/>
            <a:headEnd/>
            <a:tailEnd/>
          </a:ln>
          <a:effectLst/>
        </p:spPr>
        <p:txBody>
          <a:bodyPr wrap="none">
            <a:spAutoFit/>
          </a:bodyPr>
          <a:lstStyle/>
          <a:p>
            <a:r>
              <a:rPr lang="en-GB" sz="1200"/>
              <a:t>wasGeneratedBy(R)</a:t>
            </a:r>
          </a:p>
        </p:txBody>
      </p:sp>
      <p:sp>
        <p:nvSpPr>
          <p:cNvPr id="17" name="Line 28"/>
          <p:cNvSpPr>
            <a:spLocks noChangeAspect="1" noChangeShapeType="1"/>
          </p:cNvSpPr>
          <p:nvPr/>
        </p:nvSpPr>
        <p:spPr bwMode="auto">
          <a:xfrm flipH="1">
            <a:off x="5764221" y="3957639"/>
            <a:ext cx="1325563" cy="0"/>
          </a:xfrm>
          <a:prstGeom prst="line">
            <a:avLst/>
          </a:prstGeom>
          <a:noFill/>
          <a:ln w="9525">
            <a:solidFill>
              <a:schemeClr val="tx1"/>
            </a:solidFill>
            <a:round/>
            <a:headEnd/>
            <a:tailEnd type="stealth" w="lg" len="lg"/>
          </a:ln>
          <a:effectLst/>
        </p:spPr>
        <p:txBody>
          <a:bodyPr/>
          <a:lstStyle/>
          <a:p>
            <a:endParaRPr lang="en-US"/>
          </a:p>
        </p:txBody>
      </p:sp>
      <p:sp>
        <p:nvSpPr>
          <p:cNvPr id="18" name="Line 29"/>
          <p:cNvSpPr>
            <a:spLocks noChangeAspect="1" noChangeShapeType="1"/>
          </p:cNvSpPr>
          <p:nvPr/>
        </p:nvSpPr>
        <p:spPr bwMode="auto">
          <a:xfrm flipH="1">
            <a:off x="5764221" y="2746377"/>
            <a:ext cx="1325563" cy="0"/>
          </a:xfrm>
          <a:prstGeom prst="line">
            <a:avLst/>
          </a:prstGeom>
          <a:noFill/>
          <a:ln w="9525">
            <a:solidFill>
              <a:schemeClr val="tx1"/>
            </a:solidFill>
            <a:round/>
            <a:headEnd/>
            <a:tailEnd type="stealth" w="lg" len="lg"/>
          </a:ln>
          <a:effectLst/>
        </p:spPr>
        <p:txBody>
          <a:bodyPr/>
          <a:lstStyle/>
          <a:p>
            <a:endParaRPr lang="en-US"/>
          </a:p>
        </p:txBody>
      </p:sp>
      <p:sp>
        <p:nvSpPr>
          <p:cNvPr id="19" name="Line 30"/>
          <p:cNvSpPr>
            <a:spLocks noChangeAspect="1" noChangeShapeType="1"/>
          </p:cNvSpPr>
          <p:nvPr/>
        </p:nvSpPr>
        <p:spPr bwMode="auto">
          <a:xfrm flipH="1">
            <a:off x="1797059" y="2078039"/>
            <a:ext cx="1325562" cy="0"/>
          </a:xfrm>
          <a:prstGeom prst="line">
            <a:avLst/>
          </a:prstGeom>
          <a:noFill/>
          <a:ln w="9525">
            <a:solidFill>
              <a:schemeClr val="tx1"/>
            </a:solidFill>
            <a:round/>
            <a:headEnd/>
            <a:tailEnd type="stealth" w="lg" len="lg"/>
          </a:ln>
          <a:effectLst/>
        </p:spPr>
        <p:txBody>
          <a:bodyPr/>
          <a:lstStyle/>
          <a:p>
            <a:endParaRPr lang="en-US"/>
          </a:p>
        </p:txBody>
      </p:sp>
      <p:sp>
        <p:nvSpPr>
          <p:cNvPr id="20" name="AutoShape 32"/>
          <p:cNvSpPr>
            <a:spLocks noChangeAspect="1" noChangeArrowheads="1"/>
          </p:cNvSpPr>
          <p:nvPr/>
        </p:nvSpPr>
        <p:spPr bwMode="auto">
          <a:xfrm>
            <a:off x="815984" y="4267202"/>
            <a:ext cx="920750" cy="922337"/>
          </a:xfrm>
          <a:prstGeom prst="octagon">
            <a:avLst>
              <a:gd name="adj" fmla="val 29287"/>
            </a:avLst>
          </a:prstGeom>
          <a:solidFill>
            <a:schemeClr val="accent1"/>
          </a:solidFill>
          <a:ln w="9525">
            <a:solidFill>
              <a:schemeClr val="tx1"/>
            </a:solidFill>
            <a:miter lim="800000"/>
            <a:headEnd/>
            <a:tailEnd/>
          </a:ln>
          <a:effectLst/>
        </p:spPr>
        <p:txBody>
          <a:bodyPr wrap="none" anchor="ctr"/>
          <a:lstStyle/>
          <a:p>
            <a:pPr algn="ctr"/>
            <a:r>
              <a:rPr lang="en-GB" sz="2400"/>
              <a:t>Ag</a:t>
            </a:r>
          </a:p>
        </p:txBody>
      </p:sp>
      <p:sp>
        <p:nvSpPr>
          <p:cNvPr id="21" name="Rectangle 33"/>
          <p:cNvSpPr>
            <a:spLocks noChangeAspect="1" noChangeArrowheads="1"/>
          </p:cNvSpPr>
          <p:nvPr/>
        </p:nvSpPr>
        <p:spPr bwMode="auto">
          <a:xfrm>
            <a:off x="3236921" y="4267202"/>
            <a:ext cx="920750" cy="922337"/>
          </a:xfrm>
          <a:prstGeom prst="rect">
            <a:avLst/>
          </a:prstGeom>
          <a:solidFill>
            <a:schemeClr val="accent1"/>
          </a:solidFill>
          <a:ln w="9525">
            <a:solidFill>
              <a:schemeClr val="tx1"/>
            </a:solidFill>
            <a:miter lim="800000"/>
            <a:headEnd/>
            <a:tailEnd/>
          </a:ln>
          <a:effectLst/>
        </p:spPr>
        <p:txBody>
          <a:bodyPr wrap="none" anchor="ctr"/>
          <a:lstStyle/>
          <a:p>
            <a:pPr algn="ctr"/>
            <a:r>
              <a:rPr lang="en-GB" sz="2400"/>
              <a:t>P</a:t>
            </a:r>
          </a:p>
        </p:txBody>
      </p:sp>
      <p:sp>
        <p:nvSpPr>
          <p:cNvPr id="22" name="Text Box 34"/>
          <p:cNvSpPr txBox="1">
            <a:spLocks noChangeAspect="1" noChangeArrowheads="1"/>
          </p:cNvSpPr>
          <p:nvPr/>
        </p:nvSpPr>
        <p:spPr bwMode="auto">
          <a:xfrm>
            <a:off x="1754196" y="4435477"/>
            <a:ext cx="1533525" cy="274637"/>
          </a:xfrm>
          <a:prstGeom prst="rect">
            <a:avLst/>
          </a:prstGeom>
          <a:noFill/>
          <a:ln w="9525">
            <a:noFill/>
            <a:miter lim="800000"/>
            <a:headEnd/>
            <a:tailEnd/>
          </a:ln>
          <a:effectLst/>
        </p:spPr>
        <p:txBody>
          <a:bodyPr wrap="none">
            <a:spAutoFit/>
          </a:bodyPr>
          <a:lstStyle/>
          <a:p>
            <a:r>
              <a:rPr lang="en-GB" sz="1200"/>
              <a:t>wasControlledBy(R)</a:t>
            </a:r>
          </a:p>
        </p:txBody>
      </p:sp>
      <p:sp>
        <p:nvSpPr>
          <p:cNvPr id="23" name="Line 35"/>
          <p:cNvSpPr>
            <a:spLocks noChangeAspect="1" noChangeShapeType="1"/>
          </p:cNvSpPr>
          <p:nvPr/>
        </p:nvSpPr>
        <p:spPr bwMode="auto">
          <a:xfrm flipH="1">
            <a:off x="1754196" y="4727577"/>
            <a:ext cx="1398588" cy="0"/>
          </a:xfrm>
          <a:prstGeom prst="line">
            <a:avLst/>
          </a:prstGeom>
          <a:noFill/>
          <a:ln w="9525">
            <a:solidFill>
              <a:schemeClr val="tx1"/>
            </a:solidFill>
            <a:round/>
            <a:headEnd/>
            <a:tailEnd type="stealth" w="lg" len="lg"/>
          </a:ln>
          <a:effectLst/>
        </p:spPr>
        <p:txBody>
          <a:bodyPr/>
          <a:lstStyle/>
          <a:p>
            <a:endParaRPr lang="en-US"/>
          </a:p>
        </p:txBody>
      </p:sp>
      <p:sp>
        <p:nvSpPr>
          <p:cNvPr id="24" name="TextBox 23"/>
          <p:cNvSpPr txBox="1"/>
          <p:nvPr/>
        </p:nvSpPr>
        <p:spPr>
          <a:xfrm>
            <a:off x="500034" y="6072206"/>
            <a:ext cx="8112477" cy="369332"/>
          </a:xfrm>
          <a:prstGeom prst="rect">
            <a:avLst/>
          </a:prstGeom>
          <a:noFill/>
        </p:spPr>
        <p:txBody>
          <a:bodyPr wrap="none" rtlCol="0">
            <a:spAutoFit/>
          </a:bodyPr>
          <a:lstStyle/>
          <a:p>
            <a:r>
              <a:rPr lang="en-GB" dirty="0" smtClean="0"/>
              <a:t>Edge labels are in the past to express that these are used to describe past executions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Illustration</a:t>
            </a:r>
            <a:endParaRPr lang="en-US" dirty="0"/>
          </a:p>
        </p:txBody>
      </p:sp>
      <p:sp>
        <p:nvSpPr>
          <p:cNvPr id="31" name="Content Placeholder 30"/>
          <p:cNvSpPr>
            <a:spLocks noGrp="1"/>
          </p:cNvSpPr>
          <p:nvPr>
            <p:ph sz="half" idx="2"/>
          </p:nvPr>
        </p:nvSpPr>
        <p:spPr>
          <a:xfrm>
            <a:off x="5572132" y="1600200"/>
            <a:ext cx="3571868" cy="4525963"/>
          </a:xfrm>
        </p:spPr>
        <p:txBody>
          <a:bodyPr>
            <a:normAutofit fontScale="85000" lnSpcReduction="10000"/>
          </a:bodyPr>
          <a:lstStyle/>
          <a:p>
            <a:r>
              <a:rPr lang="en-GB" sz="2400" dirty="0" smtClean="0"/>
              <a:t>Process “used” </a:t>
            </a:r>
            <a:r>
              <a:rPr lang="en-GB" sz="2400" dirty="0" err="1" smtClean="0"/>
              <a:t>artifacts</a:t>
            </a:r>
            <a:r>
              <a:rPr lang="en-GB" sz="2400" dirty="0" smtClean="0"/>
              <a:t> and “generated” </a:t>
            </a:r>
            <a:r>
              <a:rPr lang="en-GB" sz="2400" dirty="0" err="1" smtClean="0"/>
              <a:t>artifact</a:t>
            </a:r>
            <a:endParaRPr lang="en-GB" sz="2400" dirty="0" smtClean="0"/>
          </a:p>
          <a:p>
            <a:r>
              <a:rPr lang="en-GB" sz="2400" dirty="0" smtClean="0"/>
              <a:t>Edge “roles” indicate the function of the </a:t>
            </a:r>
            <a:r>
              <a:rPr lang="en-GB" sz="2400" dirty="0" err="1" smtClean="0"/>
              <a:t>artifact</a:t>
            </a:r>
            <a:r>
              <a:rPr lang="en-GB" sz="2400" dirty="0" smtClean="0"/>
              <a:t> with respect to the process (akin to function parameters)</a:t>
            </a:r>
          </a:p>
          <a:p>
            <a:r>
              <a:rPr lang="en-GB" sz="2400" dirty="0" smtClean="0"/>
              <a:t>Edges and nodes can be typed</a:t>
            </a:r>
          </a:p>
          <a:p>
            <a:endParaRPr lang="en-GB" sz="2400" dirty="0"/>
          </a:p>
          <a:p>
            <a:pPr>
              <a:buNone/>
            </a:pPr>
            <a:r>
              <a:rPr lang="en-GB" sz="2400" b="1" dirty="0" smtClean="0">
                <a:solidFill>
                  <a:srgbClr val="00B0F0"/>
                </a:solidFill>
              </a:rPr>
              <a:t>Causation chain:</a:t>
            </a:r>
          </a:p>
          <a:p>
            <a:r>
              <a:rPr lang="en-GB" sz="2400" dirty="0" smtClean="0"/>
              <a:t>P was caused by A1 and A2</a:t>
            </a:r>
          </a:p>
          <a:p>
            <a:r>
              <a:rPr lang="en-GB" sz="2400" dirty="0" smtClean="0"/>
              <a:t>A3 and A4 were caused by P</a:t>
            </a:r>
          </a:p>
          <a:p>
            <a:r>
              <a:rPr lang="en-GB" sz="2400" dirty="0" smtClean="0"/>
              <a:t>Does it mean that A3 and A4 were caused by A1 and A2?</a:t>
            </a:r>
            <a:endParaRPr lang="en-US" sz="2400" dirty="0"/>
          </a:p>
        </p:txBody>
      </p:sp>
      <p:sp>
        <p:nvSpPr>
          <p:cNvPr id="6" name="Rectangle 20"/>
          <p:cNvSpPr>
            <a:spLocks noChangeAspect="1" noChangeArrowheads="1"/>
          </p:cNvSpPr>
          <p:nvPr/>
        </p:nvSpPr>
        <p:spPr bwMode="auto">
          <a:xfrm>
            <a:off x="2544979" y="3393281"/>
            <a:ext cx="920750" cy="922337"/>
          </a:xfrm>
          <a:prstGeom prst="rect">
            <a:avLst/>
          </a:prstGeom>
          <a:solidFill>
            <a:schemeClr val="accent1"/>
          </a:solidFill>
          <a:ln w="9525">
            <a:solidFill>
              <a:schemeClr val="tx1"/>
            </a:solidFill>
            <a:miter lim="800000"/>
            <a:headEnd/>
            <a:tailEnd/>
          </a:ln>
          <a:effectLst/>
        </p:spPr>
        <p:txBody>
          <a:bodyPr wrap="none" anchor="ctr"/>
          <a:lstStyle/>
          <a:p>
            <a:pPr algn="ctr"/>
            <a:r>
              <a:rPr lang="en-GB" sz="2400"/>
              <a:t>P</a:t>
            </a:r>
          </a:p>
        </p:txBody>
      </p:sp>
      <p:grpSp>
        <p:nvGrpSpPr>
          <p:cNvPr id="3" name="Group 9"/>
          <p:cNvGrpSpPr/>
          <p:nvPr/>
        </p:nvGrpSpPr>
        <p:grpSpPr>
          <a:xfrm>
            <a:off x="1393041" y="1643050"/>
            <a:ext cx="3224626" cy="993775"/>
            <a:chOff x="1857356" y="1428736"/>
            <a:chExt cx="3224626" cy="993775"/>
          </a:xfrm>
        </p:grpSpPr>
        <p:sp>
          <p:nvSpPr>
            <p:cNvPr id="5" name="Oval 19"/>
            <p:cNvSpPr>
              <a:spLocks noChangeAspect="1" noChangeArrowheads="1"/>
            </p:cNvSpPr>
            <p:nvPr/>
          </p:nvSpPr>
          <p:spPr bwMode="auto">
            <a:xfrm>
              <a:off x="1857356" y="1428736"/>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sz="2400" dirty="0" smtClean="0"/>
                <a:t>A1</a:t>
              </a:r>
              <a:endParaRPr lang="en-GB" sz="2400" dirty="0"/>
            </a:p>
          </p:txBody>
        </p:sp>
        <p:sp>
          <p:nvSpPr>
            <p:cNvPr id="7" name="Oval 19"/>
            <p:cNvSpPr>
              <a:spLocks noChangeAspect="1" noChangeArrowheads="1"/>
            </p:cNvSpPr>
            <p:nvPr/>
          </p:nvSpPr>
          <p:spPr bwMode="auto">
            <a:xfrm>
              <a:off x="4161232" y="1500174"/>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sz="2400" dirty="0" smtClean="0"/>
                <a:t>A2</a:t>
              </a:r>
              <a:endParaRPr lang="en-GB" sz="2400" dirty="0"/>
            </a:p>
          </p:txBody>
        </p:sp>
      </p:grpSp>
      <p:grpSp>
        <p:nvGrpSpPr>
          <p:cNvPr id="4" name="Group 10"/>
          <p:cNvGrpSpPr/>
          <p:nvPr/>
        </p:nvGrpSpPr>
        <p:grpSpPr>
          <a:xfrm>
            <a:off x="1393041" y="5072074"/>
            <a:ext cx="3224626" cy="993775"/>
            <a:chOff x="1857356" y="1428736"/>
            <a:chExt cx="3224626" cy="993775"/>
          </a:xfrm>
        </p:grpSpPr>
        <p:sp>
          <p:nvSpPr>
            <p:cNvPr id="12" name="Oval 19"/>
            <p:cNvSpPr>
              <a:spLocks noChangeAspect="1" noChangeArrowheads="1"/>
            </p:cNvSpPr>
            <p:nvPr/>
          </p:nvSpPr>
          <p:spPr bwMode="auto">
            <a:xfrm>
              <a:off x="1857356" y="1428736"/>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sz="2400" dirty="0" smtClean="0"/>
                <a:t>A3</a:t>
              </a:r>
              <a:endParaRPr lang="en-GB" sz="2400" dirty="0"/>
            </a:p>
          </p:txBody>
        </p:sp>
        <p:sp>
          <p:nvSpPr>
            <p:cNvPr id="13" name="Oval 19"/>
            <p:cNvSpPr>
              <a:spLocks noChangeAspect="1" noChangeArrowheads="1"/>
            </p:cNvSpPr>
            <p:nvPr/>
          </p:nvSpPr>
          <p:spPr bwMode="auto">
            <a:xfrm>
              <a:off x="4161232" y="1500174"/>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sz="2400" dirty="0" smtClean="0"/>
                <a:t>A4</a:t>
              </a:r>
              <a:endParaRPr lang="en-GB" sz="2400" dirty="0"/>
            </a:p>
          </p:txBody>
        </p:sp>
      </p:grpSp>
      <p:cxnSp>
        <p:nvCxnSpPr>
          <p:cNvPr id="19" name="Straight Arrow Connector 18"/>
          <p:cNvCxnSpPr>
            <a:stCxn id="6" idx="0"/>
          </p:cNvCxnSpPr>
          <p:nvPr/>
        </p:nvCxnSpPr>
        <p:spPr>
          <a:xfrm rot="16200000" flipV="1">
            <a:off x="2110669" y="2498596"/>
            <a:ext cx="962967" cy="8264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6" idx="0"/>
          </p:cNvCxnSpPr>
          <p:nvPr/>
        </p:nvCxnSpPr>
        <p:spPr>
          <a:xfrm rot="5400000" flipH="1" flipV="1">
            <a:off x="2972792" y="2534315"/>
            <a:ext cx="891529" cy="8264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endCxn id="6" idx="2"/>
          </p:cNvCxnSpPr>
          <p:nvPr/>
        </p:nvCxnSpPr>
        <p:spPr>
          <a:xfrm rot="5400000" flipH="1" flipV="1">
            <a:off x="2146388" y="4348181"/>
            <a:ext cx="891529" cy="8264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endCxn id="6" idx="2"/>
          </p:cNvCxnSpPr>
          <p:nvPr/>
        </p:nvCxnSpPr>
        <p:spPr>
          <a:xfrm rot="16200000" flipV="1">
            <a:off x="2937073" y="4383900"/>
            <a:ext cx="962967" cy="8264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3357586" y="2928934"/>
            <a:ext cx="1398140" cy="369332"/>
          </a:xfrm>
          <a:prstGeom prst="rect">
            <a:avLst/>
          </a:prstGeom>
          <a:noFill/>
        </p:spPr>
        <p:txBody>
          <a:bodyPr wrap="none" rtlCol="0">
            <a:spAutoFit/>
          </a:bodyPr>
          <a:lstStyle/>
          <a:p>
            <a:r>
              <a:rPr lang="en-GB" dirty="0"/>
              <a:t>u</a:t>
            </a:r>
            <a:r>
              <a:rPr lang="en-GB" dirty="0" smtClean="0"/>
              <a:t>sed(divisor)</a:t>
            </a:r>
            <a:endParaRPr lang="en-US" dirty="0"/>
          </a:p>
        </p:txBody>
      </p:sp>
      <p:sp>
        <p:nvSpPr>
          <p:cNvPr id="27" name="TextBox 26"/>
          <p:cNvSpPr txBox="1"/>
          <p:nvPr/>
        </p:nvSpPr>
        <p:spPr>
          <a:xfrm>
            <a:off x="1214446" y="2928934"/>
            <a:ext cx="1587294" cy="369332"/>
          </a:xfrm>
          <a:prstGeom prst="rect">
            <a:avLst/>
          </a:prstGeom>
          <a:noFill/>
        </p:spPr>
        <p:txBody>
          <a:bodyPr wrap="none" rtlCol="0">
            <a:spAutoFit/>
          </a:bodyPr>
          <a:lstStyle/>
          <a:p>
            <a:r>
              <a:rPr lang="en-GB" dirty="0"/>
              <a:t>u</a:t>
            </a:r>
            <a:r>
              <a:rPr lang="en-GB" dirty="0" smtClean="0"/>
              <a:t>sed(dividend)</a:t>
            </a:r>
            <a:endParaRPr lang="en-US" dirty="0"/>
          </a:p>
        </p:txBody>
      </p:sp>
      <p:sp>
        <p:nvSpPr>
          <p:cNvPr id="28" name="TextBox 27"/>
          <p:cNvSpPr txBox="1"/>
          <p:nvPr/>
        </p:nvSpPr>
        <p:spPr>
          <a:xfrm>
            <a:off x="3357586" y="4429132"/>
            <a:ext cx="2266454" cy="369332"/>
          </a:xfrm>
          <a:prstGeom prst="rect">
            <a:avLst/>
          </a:prstGeom>
          <a:noFill/>
        </p:spPr>
        <p:txBody>
          <a:bodyPr wrap="none" rtlCol="0">
            <a:spAutoFit/>
          </a:bodyPr>
          <a:lstStyle/>
          <a:p>
            <a:r>
              <a:rPr lang="en-GB" dirty="0" err="1" smtClean="0"/>
              <a:t>wasGeneratedBy</a:t>
            </a:r>
            <a:r>
              <a:rPr lang="en-GB" dirty="0" smtClean="0"/>
              <a:t>(rest)</a:t>
            </a:r>
            <a:endParaRPr lang="en-US" dirty="0"/>
          </a:p>
        </p:txBody>
      </p:sp>
      <p:sp>
        <p:nvSpPr>
          <p:cNvPr id="29" name="TextBox 28"/>
          <p:cNvSpPr txBox="1"/>
          <p:nvPr/>
        </p:nvSpPr>
        <p:spPr>
          <a:xfrm>
            <a:off x="0" y="4429132"/>
            <a:ext cx="2717154" cy="369332"/>
          </a:xfrm>
          <a:prstGeom prst="rect">
            <a:avLst/>
          </a:prstGeom>
          <a:noFill/>
        </p:spPr>
        <p:txBody>
          <a:bodyPr wrap="none" rtlCol="0">
            <a:spAutoFit/>
          </a:bodyPr>
          <a:lstStyle/>
          <a:p>
            <a:r>
              <a:rPr lang="en-GB" dirty="0" err="1" smtClean="0"/>
              <a:t>wasGeneratedBy</a:t>
            </a:r>
            <a:r>
              <a:rPr lang="en-GB" dirty="0" smtClean="0"/>
              <a:t>(quotient)</a:t>
            </a:r>
            <a:endParaRPr lang="en-US" dirty="0"/>
          </a:p>
        </p:txBody>
      </p:sp>
      <p:sp>
        <p:nvSpPr>
          <p:cNvPr id="32" name="TextBox 31"/>
          <p:cNvSpPr txBox="1"/>
          <p:nvPr/>
        </p:nvSpPr>
        <p:spPr>
          <a:xfrm>
            <a:off x="3571868" y="3929066"/>
            <a:ext cx="1436612" cy="369332"/>
          </a:xfrm>
          <a:prstGeom prst="rect">
            <a:avLst/>
          </a:prstGeom>
          <a:noFill/>
        </p:spPr>
        <p:txBody>
          <a:bodyPr wrap="none" rtlCol="0">
            <a:spAutoFit/>
          </a:bodyPr>
          <a:lstStyle/>
          <a:p>
            <a:r>
              <a:rPr lang="en-GB" dirty="0"/>
              <a:t>t</a:t>
            </a:r>
            <a:r>
              <a:rPr lang="en-GB" dirty="0" smtClean="0"/>
              <a:t>ype=division</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Hierarchical Descriptions (1)</a:t>
            </a:r>
            <a:endParaRPr lang="en-US" dirty="0"/>
          </a:p>
        </p:txBody>
      </p:sp>
      <p:sp>
        <p:nvSpPr>
          <p:cNvPr id="3" name="Content Placeholder 2"/>
          <p:cNvSpPr>
            <a:spLocks noGrp="1"/>
          </p:cNvSpPr>
          <p:nvPr>
            <p:ph sz="half" idx="1"/>
          </p:nvPr>
        </p:nvSpPr>
        <p:spPr/>
        <p:txBody>
          <a:bodyPr/>
          <a:lstStyle/>
          <a:p>
            <a:endParaRPr lang="en-US"/>
          </a:p>
        </p:txBody>
      </p:sp>
      <p:sp>
        <p:nvSpPr>
          <p:cNvPr id="4" name="Content Placeholder 3"/>
          <p:cNvSpPr>
            <a:spLocks noGrp="1"/>
          </p:cNvSpPr>
          <p:nvPr>
            <p:ph sz="half" idx="2"/>
          </p:nvPr>
        </p:nvSpPr>
        <p:spPr/>
        <p:txBody>
          <a:bodyPr/>
          <a:lstStyle/>
          <a:p>
            <a:endParaRPr lang="en-US"/>
          </a:p>
        </p:txBody>
      </p:sp>
      <p:grpSp>
        <p:nvGrpSpPr>
          <p:cNvPr id="6" name="Group 20"/>
          <p:cNvGrpSpPr>
            <a:grpSpLocks noChangeAspect="1"/>
          </p:cNvGrpSpPr>
          <p:nvPr/>
        </p:nvGrpSpPr>
        <p:grpSpPr>
          <a:xfrm>
            <a:off x="285720" y="2285992"/>
            <a:ext cx="3851184" cy="3272870"/>
            <a:chOff x="428596" y="1643050"/>
            <a:chExt cx="5204302" cy="4422799"/>
          </a:xfrm>
        </p:grpSpPr>
        <p:sp>
          <p:nvSpPr>
            <p:cNvPr id="5" name="Rectangle 20"/>
            <p:cNvSpPr>
              <a:spLocks noChangeAspect="1" noChangeArrowheads="1"/>
            </p:cNvSpPr>
            <p:nvPr/>
          </p:nvSpPr>
          <p:spPr bwMode="auto">
            <a:xfrm>
              <a:off x="2544980" y="3393280"/>
              <a:ext cx="920750" cy="922337"/>
            </a:xfrm>
            <a:prstGeom prst="rect">
              <a:avLst/>
            </a:prstGeom>
            <a:solidFill>
              <a:schemeClr val="accent1"/>
            </a:solidFill>
            <a:ln w="9525">
              <a:solidFill>
                <a:schemeClr val="tx1"/>
              </a:solidFill>
              <a:miter lim="800000"/>
              <a:headEnd/>
              <a:tailEnd/>
            </a:ln>
            <a:effectLst/>
          </p:spPr>
          <p:txBody>
            <a:bodyPr wrap="none" anchor="ctr"/>
            <a:lstStyle/>
            <a:p>
              <a:pPr algn="ctr"/>
              <a:r>
                <a:rPr lang="en-GB"/>
                <a:t>P</a:t>
              </a:r>
            </a:p>
          </p:txBody>
        </p:sp>
        <p:grpSp>
          <p:nvGrpSpPr>
            <p:cNvPr id="9" name="Group 5"/>
            <p:cNvGrpSpPr/>
            <p:nvPr/>
          </p:nvGrpSpPr>
          <p:grpSpPr>
            <a:xfrm>
              <a:off x="1393041" y="1643050"/>
              <a:ext cx="3224626" cy="993775"/>
              <a:chOff x="1857356" y="1428736"/>
              <a:chExt cx="3224626" cy="993775"/>
            </a:xfrm>
          </p:grpSpPr>
          <p:sp>
            <p:nvSpPr>
              <p:cNvPr id="7" name="Oval 19"/>
              <p:cNvSpPr>
                <a:spLocks noChangeAspect="1" noChangeArrowheads="1"/>
              </p:cNvSpPr>
              <p:nvPr/>
            </p:nvSpPr>
            <p:spPr bwMode="auto">
              <a:xfrm>
                <a:off x="1857356" y="1428736"/>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dirty="0" smtClean="0"/>
                  <a:t>A1</a:t>
                </a:r>
                <a:endParaRPr lang="en-GB" dirty="0"/>
              </a:p>
            </p:txBody>
          </p:sp>
          <p:sp>
            <p:nvSpPr>
              <p:cNvPr id="8" name="Oval 19"/>
              <p:cNvSpPr>
                <a:spLocks noChangeAspect="1" noChangeArrowheads="1"/>
              </p:cNvSpPr>
              <p:nvPr/>
            </p:nvSpPr>
            <p:spPr bwMode="auto">
              <a:xfrm>
                <a:off x="4161232" y="1500174"/>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dirty="0" smtClean="0"/>
                  <a:t>A2</a:t>
                </a:r>
                <a:endParaRPr lang="en-GB" dirty="0"/>
              </a:p>
            </p:txBody>
          </p:sp>
        </p:grpSp>
        <p:grpSp>
          <p:nvGrpSpPr>
            <p:cNvPr id="21" name="Group 8"/>
            <p:cNvGrpSpPr/>
            <p:nvPr/>
          </p:nvGrpSpPr>
          <p:grpSpPr>
            <a:xfrm>
              <a:off x="1393041" y="5072074"/>
              <a:ext cx="3224626" cy="993775"/>
              <a:chOff x="1857356" y="1428736"/>
              <a:chExt cx="3224626" cy="993775"/>
            </a:xfrm>
          </p:grpSpPr>
          <p:sp>
            <p:nvSpPr>
              <p:cNvPr id="10" name="Oval 19"/>
              <p:cNvSpPr>
                <a:spLocks noChangeAspect="1" noChangeArrowheads="1"/>
              </p:cNvSpPr>
              <p:nvPr/>
            </p:nvSpPr>
            <p:spPr bwMode="auto">
              <a:xfrm>
                <a:off x="1857356" y="1428736"/>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dirty="0" smtClean="0"/>
                  <a:t>A3</a:t>
                </a:r>
                <a:endParaRPr lang="en-GB" dirty="0"/>
              </a:p>
            </p:txBody>
          </p:sp>
          <p:sp>
            <p:nvSpPr>
              <p:cNvPr id="11" name="Oval 19"/>
              <p:cNvSpPr>
                <a:spLocks noChangeAspect="1" noChangeArrowheads="1"/>
              </p:cNvSpPr>
              <p:nvPr/>
            </p:nvSpPr>
            <p:spPr bwMode="auto">
              <a:xfrm>
                <a:off x="4161232" y="1500174"/>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dirty="0" smtClean="0"/>
                  <a:t>A4</a:t>
                </a:r>
                <a:endParaRPr lang="en-GB" dirty="0"/>
              </a:p>
            </p:txBody>
          </p:sp>
        </p:grpSp>
        <p:cxnSp>
          <p:nvCxnSpPr>
            <p:cNvPr id="12" name="Straight Arrow Connector 11"/>
            <p:cNvCxnSpPr>
              <a:stCxn id="5" idx="0"/>
            </p:cNvCxnSpPr>
            <p:nvPr/>
          </p:nvCxnSpPr>
          <p:spPr>
            <a:xfrm rot="16200000" flipV="1">
              <a:off x="2110669" y="2498597"/>
              <a:ext cx="962967" cy="8264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5" idx="0"/>
            </p:cNvCxnSpPr>
            <p:nvPr/>
          </p:nvCxnSpPr>
          <p:spPr>
            <a:xfrm rot="5400000" flipH="1" flipV="1">
              <a:off x="2972792" y="2534315"/>
              <a:ext cx="891529" cy="8264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5" idx="2"/>
            </p:cNvCxnSpPr>
            <p:nvPr/>
          </p:nvCxnSpPr>
          <p:spPr>
            <a:xfrm rot="5400000" flipH="1" flipV="1">
              <a:off x="2146388" y="4348181"/>
              <a:ext cx="891529" cy="8264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endCxn id="5" idx="2"/>
            </p:cNvCxnSpPr>
            <p:nvPr/>
          </p:nvCxnSpPr>
          <p:spPr>
            <a:xfrm rot="16200000" flipV="1">
              <a:off x="2937073" y="4383900"/>
              <a:ext cx="962967" cy="8264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357586" y="2928934"/>
              <a:ext cx="1077044" cy="415915"/>
            </a:xfrm>
            <a:prstGeom prst="rect">
              <a:avLst/>
            </a:prstGeom>
            <a:noFill/>
          </p:spPr>
          <p:txBody>
            <a:bodyPr wrap="none" rtlCol="0">
              <a:spAutoFit/>
            </a:bodyPr>
            <a:lstStyle/>
            <a:p>
              <a:r>
                <a:rPr lang="en-GB" sz="1400" dirty="0" smtClean="0"/>
                <a:t>used(r2)</a:t>
              </a:r>
              <a:endParaRPr lang="en-US" sz="1400" dirty="0"/>
            </a:p>
          </p:txBody>
        </p:sp>
        <p:sp>
          <p:nvSpPr>
            <p:cNvPr id="17" name="TextBox 16"/>
            <p:cNvSpPr txBox="1"/>
            <p:nvPr/>
          </p:nvSpPr>
          <p:spPr>
            <a:xfrm>
              <a:off x="1643042" y="2928934"/>
              <a:ext cx="1077045" cy="415915"/>
            </a:xfrm>
            <a:prstGeom prst="rect">
              <a:avLst/>
            </a:prstGeom>
            <a:noFill/>
          </p:spPr>
          <p:txBody>
            <a:bodyPr wrap="none" rtlCol="0">
              <a:spAutoFit/>
            </a:bodyPr>
            <a:lstStyle/>
            <a:p>
              <a:r>
                <a:rPr lang="en-GB" sz="1400" dirty="0" smtClean="0"/>
                <a:t>used(r1)</a:t>
              </a:r>
              <a:endParaRPr lang="en-US" sz="1400" dirty="0"/>
            </a:p>
          </p:txBody>
        </p:sp>
        <p:sp>
          <p:nvSpPr>
            <p:cNvPr id="18" name="TextBox 17"/>
            <p:cNvSpPr txBox="1"/>
            <p:nvPr/>
          </p:nvSpPr>
          <p:spPr>
            <a:xfrm>
              <a:off x="3357586" y="4429132"/>
              <a:ext cx="2275312" cy="415915"/>
            </a:xfrm>
            <a:prstGeom prst="rect">
              <a:avLst/>
            </a:prstGeom>
            <a:noFill/>
          </p:spPr>
          <p:txBody>
            <a:bodyPr wrap="none" rtlCol="0">
              <a:spAutoFit/>
            </a:bodyPr>
            <a:lstStyle/>
            <a:p>
              <a:r>
                <a:rPr lang="en-GB" sz="1400" dirty="0" err="1" smtClean="0"/>
                <a:t>wasGeneratedBy</a:t>
              </a:r>
              <a:r>
                <a:rPr lang="en-GB" sz="1400" dirty="0" smtClean="0"/>
                <a:t>(r3)</a:t>
              </a:r>
              <a:endParaRPr lang="en-US" sz="1400" dirty="0"/>
            </a:p>
          </p:txBody>
        </p:sp>
        <p:sp>
          <p:nvSpPr>
            <p:cNvPr id="19" name="TextBox 18"/>
            <p:cNvSpPr txBox="1"/>
            <p:nvPr/>
          </p:nvSpPr>
          <p:spPr>
            <a:xfrm>
              <a:off x="428596" y="4429132"/>
              <a:ext cx="2275312" cy="415915"/>
            </a:xfrm>
            <a:prstGeom prst="rect">
              <a:avLst/>
            </a:prstGeom>
            <a:noFill/>
          </p:spPr>
          <p:txBody>
            <a:bodyPr wrap="none" rtlCol="0">
              <a:spAutoFit/>
            </a:bodyPr>
            <a:lstStyle/>
            <a:p>
              <a:r>
                <a:rPr lang="en-GB" sz="1400" dirty="0" err="1" smtClean="0"/>
                <a:t>wasGeneratedBy</a:t>
              </a:r>
              <a:r>
                <a:rPr lang="en-GB" sz="1400" dirty="0" smtClean="0"/>
                <a:t>(r4)</a:t>
              </a:r>
              <a:endParaRPr lang="en-US" sz="1400" dirty="0"/>
            </a:p>
          </p:txBody>
        </p:sp>
        <p:sp>
          <p:nvSpPr>
            <p:cNvPr id="20" name="TextBox 19"/>
            <p:cNvSpPr txBox="1"/>
            <p:nvPr/>
          </p:nvSpPr>
          <p:spPr>
            <a:xfrm>
              <a:off x="3571869" y="3929066"/>
              <a:ext cx="249636" cy="415915"/>
            </a:xfrm>
            <a:prstGeom prst="rect">
              <a:avLst/>
            </a:prstGeom>
            <a:noFill/>
          </p:spPr>
          <p:txBody>
            <a:bodyPr wrap="none" rtlCol="0">
              <a:spAutoFit/>
            </a:bodyPr>
            <a:lstStyle/>
            <a:p>
              <a:endParaRPr lang="en-US" sz="1400" dirty="0"/>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Hierarchical Descriptions (2)</a:t>
            </a:r>
            <a:endParaRPr lang="en-US" dirty="0"/>
          </a:p>
        </p:txBody>
      </p:sp>
      <p:sp>
        <p:nvSpPr>
          <p:cNvPr id="3" name="Content Placeholder 2"/>
          <p:cNvSpPr>
            <a:spLocks noGrp="1"/>
          </p:cNvSpPr>
          <p:nvPr>
            <p:ph sz="half" idx="1"/>
          </p:nvPr>
        </p:nvSpPr>
        <p:spPr/>
        <p:txBody>
          <a:bodyPr/>
          <a:lstStyle/>
          <a:p>
            <a:endParaRPr lang="en-US"/>
          </a:p>
        </p:txBody>
      </p:sp>
      <p:sp>
        <p:nvSpPr>
          <p:cNvPr id="4" name="Content Placeholder 3"/>
          <p:cNvSpPr>
            <a:spLocks noGrp="1"/>
          </p:cNvSpPr>
          <p:nvPr>
            <p:ph sz="half" idx="2"/>
          </p:nvPr>
        </p:nvSpPr>
        <p:spPr/>
        <p:txBody>
          <a:bodyPr/>
          <a:lstStyle/>
          <a:p>
            <a:endParaRPr lang="en-US"/>
          </a:p>
        </p:txBody>
      </p:sp>
      <p:sp>
        <p:nvSpPr>
          <p:cNvPr id="23" name="Rectangle 20"/>
          <p:cNvSpPr>
            <a:spLocks noChangeAspect="1" noChangeArrowheads="1"/>
          </p:cNvSpPr>
          <p:nvPr/>
        </p:nvSpPr>
        <p:spPr bwMode="auto">
          <a:xfrm>
            <a:off x="5643570" y="3571876"/>
            <a:ext cx="681355" cy="682529"/>
          </a:xfrm>
          <a:prstGeom prst="rect">
            <a:avLst/>
          </a:prstGeom>
          <a:solidFill>
            <a:schemeClr val="accent1"/>
          </a:solidFill>
          <a:ln w="9525">
            <a:solidFill>
              <a:schemeClr val="tx1"/>
            </a:solidFill>
            <a:miter lim="800000"/>
            <a:headEnd/>
            <a:tailEnd/>
          </a:ln>
          <a:effectLst/>
        </p:spPr>
        <p:txBody>
          <a:bodyPr wrap="none" anchor="ctr"/>
          <a:lstStyle/>
          <a:p>
            <a:pPr algn="ctr"/>
            <a:r>
              <a:rPr lang="en-GB" dirty="0" smtClean="0"/>
              <a:t>P1</a:t>
            </a:r>
            <a:endParaRPr lang="en-GB" dirty="0"/>
          </a:p>
        </p:txBody>
      </p:sp>
      <p:grpSp>
        <p:nvGrpSpPr>
          <p:cNvPr id="5" name="Group 5"/>
          <p:cNvGrpSpPr/>
          <p:nvPr/>
        </p:nvGrpSpPr>
        <p:grpSpPr>
          <a:xfrm>
            <a:off x="5428565" y="2285992"/>
            <a:ext cx="2386224" cy="735393"/>
            <a:chOff x="1857356" y="1428736"/>
            <a:chExt cx="3224626" cy="993775"/>
          </a:xfrm>
        </p:grpSpPr>
        <p:sp>
          <p:nvSpPr>
            <p:cNvPr id="37" name="Oval 19"/>
            <p:cNvSpPr>
              <a:spLocks noChangeAspect="1" noChangeArrowheads="1"/>
            </p:cNvSpPr>
            <p:nvPr/>
          </p:nvSpPr>
          <p:spPr bwMode="auto">
            <a:xfrm>
              <a:off x="1857356" y="1428736"/>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dirty="0" smtClean="0"/>
                <a:t>A1</a:t>
              </a:r>
              <a:endParaRPr lang="en-GB" dirty="0"/>
            </a:p>
          </p:txBody>
        </p:sp>
        <p:sp>
          <p:nvSpPr>
            <p:cNvPr id="38" name="Oval 19"/>
            <p:cNvSpPr>
              <a:spLocks noChangeAspect="1" noChangeArrowheads="1"/>
            </p:cNvSpPr>
            <p:nvPr/>
          </p:nvSpPr>
          <p:spPr bwMode="auto">
            <a:xfrm>
              <a:off x="4161232" y="1500174"/>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dirty="0" smtClean="0"/>
                <a:t>A2</a:t>
              </a:r>
              <a:endParaRPr lang="en-GB" dirty="0"/>
            </a:p>
          </p:txBody>
        </p:sp>
      </p:grpSp>
      <p:grpSp>
        <p:nvGrpSpPr>
          <p:cNvPr id="6" name="Group 8"/>
          <p:cNvGrpSpPr/>
          <p:nvPr/>
        </p:nvGrpSpPr>
        <p:grpSpPr>
          <a:xfrm>
            <a:off x="5428565" y="4823469"/>
            <a:ext cx="2386224" cy="735393"/>
            <a:chOff x="1857356" y="1428736"/>
            <a:chExt cx="3224626" cy="993775"/>
          </a:xfrm>
        </p:grpSpPr>
        <p:sp>
          <p:nvSpPr>
            <p:cNvPr id="35" name="Oval 19"/>
            <p:cNvSpPr>
              <a:spLocks noChangeAspect="1" noChangeArrowheads="1"/>
            </p:cNvSpPr>
            <p:nvPr/>
          </p:nvSpPr>
          <p:spPr bwMode="auto">
            <a:xfrm>
              <a:off x="1857356" y="1428736"/>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dirty="0" smtClean="0"/>
                <a:t>A3</a:t>
              </a:r>
              <a:endParaRPr lang="en-GB" dirty="0"/>
            </a:p>
          </p:txBody>
        </p:sp>
        <p:sp>
          <p:nvSpPr>
            <p:cNvPr id="36" name="Oval 19"/>
            <p:cNvSpPr>
              <a:spLocks noChangeAspect="1" noChangeArrowheads="1"/>
            </p:cNvSpPr>
            <p:nvPr/>
          </p:nvSpPr>
          <p:spPr bwMode="auto">
            <a:xfrm>
              <a:off x="4161232" y="1500174"/>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dirty="0" smtClean="0"/>
                <a:t>A4</a:t>
              </a:r>
              <a:endParaRPr lang="en-GB" dirty="0"/>
            </a:p>
          </p:txBody>
        </p:sp>
      </p:grpSp>
      <p:cxnSp>
        <p:nvCxnSpPr>
          <p:cNvPr id="26" name="Straight Arrow Connector 25"/>
          <p:cNvCxnSpPr>
            <a:stCxn id="23" idx="0"/>
            <a:endCxn id="37" idx="4"/>
          </p:cNvCxnSpPr>
          <p:nvPr/>
        </p:nvCxnSpPr>
        <p:spPr>
          <a:xfrm rot="16200000" flipV="1">
            <a:off x="5575069" y="3162696"/>
            <a:ext cx="603355" cy="2150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39" idx="0"/>
            <a:endCxn id="38" idx="4"/>
          </p:cNvCxnSpPr>
          <p:nvPr/>
        </p:nvCxnSpPr>
        <p:spPr>
          <a:xfrm rot="5400000" flipH="1" flipV="1">
            <a:off x="7096877" y="3194641"/>
            <a:ext cx="550491" cy="2039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35" idx="0"/>
            <a:endCxn id="23" idx="2"/>
          </p:cNvCxnSpPr>
          <p:nvPr/>
        </p:nvCxnSpPr>
        <p:spPr>
          <a:xfrm rot="5400000" flipH="1" flipV="1">
            <a:off x="5592213" y="4431435"/>
            <a:ext cx="569064" cy="2150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36" idx="0"/>
            <a:endCxn id="39" idx="2"/>
          </p:cNvCxnSpPr>
          <p:nvPr/>
        </p:nvCxnSpPr>
        <p:spPr>
          <a:xfrm rot="16200000" flipV="1">
            <a:off x="7061158" y="4463379"/>
            <a:ext cx="621928" cy="2039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6882329" y="3237546"/>
            <a:ext cx="797013" cy="307777"/>
          </a:xfrm>
          <a:prstGeom prst="rect">
            <a:avLst/>
          </a:prstGeom>
          <a:noFill/>
        </p:spPr>
        <p:txBody>
          <a:bodyPr wrap="none" rtlCol="0">
            <a:spAutoFit/>
          </a:bodyPr>
          <a:lstStyle/>
          <a:p>
            <a:r>
              <a:rPr lang="en-GB" sz="1400" dirty="0" smtClean="0"/>
              <a:t>used(r2)</a:t>
            </a:r>
            <a:endParaRPr lang="en-US" sz="1400" dirty="0"/>
          </a:p>
        </p:txBody>
      </p:sp>
      <p:sp>
        <p:nvSpPr>
          <p:cNvPr id="31" name="TextBox 30"/>
          <p:cNvSpPr txBox="1"/>
          <p:nvPr/>
        </p:nvSpPr>
        <p:spPr>
          <a:xfrm>
            <a:off x="5613566" y="3237546"/>
            <a:ext cx="797013" cy="307777"/>
          </a:xfrm>
          <a:prstGeom prst="rect">
            <a:avLst/>
          </a:prstGeom>
          <a:noFill/>
        </p:spPr>
        <p:txBody>
          <a:bodyPr wrap="none" rtlCol="0">
            <a:spAutoFit/>
          </a:bodyPr>
          <a:lstStyle/>
          <a:p>
            <a:r>
              <a:rPr lang="en-GB" sz="1400" dirty="0" smtClean="0"/>
              <a:t>used(r1)</a:t>
            </a:r>
            <a:endParaRPr lang="en-US" sz="1400" dirty="0"/>
          </a:p>
        </p:txBody>
      </p:sp>
      <p:sp>
        <p:nvSpPr>
          <p:cNvPr id="32" name="TextBox 31"/>
          <p:cNvSpPr txBox="1"/>
          <p:nvPr/>
        </p:nvSpPr>
        <p:spPr>
          <a:xfrm>
            <a:off x="6882329" y="4347692"/>
            <a:ext cx="1683731" cy="307777"/>
          </a:xfrm>
          <a:prstGeom prst="rect">
            <a:avLst/>
          </a:prstGeom>
          <a:noFill/>
        </p:spPr>
        <p:txBody>
          <a:bodyPr wrap="none" rtlCol="0">
            <a:spAutoFit/>
          </a:bodyPr>
          <a:lstStyle/>
          <a:p>
            <a:r>
              <a:rPr lang="en-GB" sz="1400" dirty="0" err="1" smtClean="0"/>
              <a:t>wasGeneratedBy</a:t>
            </a:r>
            <a:r>
              <a:rPr lang="en-GB" sz="1400" dirty="0" smtClean="0"/>
              <a:t>(r3)</a:t>
            </a:r>
            <a:endParaRPr lang="en-US" sz="1400" dirty="0"/>
          </a:p>
        </p:txBody>
      </p:sp>
      <p:sp>
        <p:nvSpPr>
          <p:cNvPr id="33" name="TextBox 32"/>
          <p:cNvSpPr txBox="1"/>
          <p:nvPr/>
        </p:nvSpPr>
        <p:spPr>
          <a:xfrm>
            <a:off x="4714876" y="4347692"/>
            <a:ext cx="1683731" cy="307777"/>
          </a:xfrm>
          <a:prstGeom prst="rect">
            <a:avLst/>
          </a:prstGeom>
          <a:noFill/>
        </p:spPr>
        <p:txBody>
          <a:bodyPr wrap="none" rtlCol="0">
            <a:spAutoFit/>
          </a:bodyPr>
          <a:lstStyle/>
          <a:p>
            <a:r>
              <a:rPr lang="en-GB" sz="1400" dirty="0" err="1" smtClean="0"/>
              <a:t>wasGeneratedBy</a:t>
            </a:r>
            <a:r>
              <a:rPr lang="en-GB" sz="1400" dirty="0" smtClean="0"/>
              <a:t>(r4)</a:t>
            </a:r>
            <a:endParaRPr lang="en-US" sz="1400" dirty="0"/>
          </a:p>
        </p:txBody>
      </p:sp>
      <p:sp>
        <p:nvSpPr>
          <p:cNvPr id="34" name="TextBox 33"/>
          <p:cNvSpPr txBox="1"/>
          <p:nvPr/>
        </p:nvSpPr>
        <p:spPr>
          <a:xfrm>
            <a:off x="7040898" y="3977643"/>
            <a:ext cx="184731" cy="307777"/>
          </a:xfrm>
          <a:prstGeom prst="rect">
            <a:avLst/>
          </a:prstGeom>
          <a:noFill/>
        </p:spPr>
        <p:txBody>
          <a:bodyPr wrap="none" rtlCol="0">
            <a:spAutoFit/>
          </a:bodyPr>
          <a:lstStyle/>
          <a:p>
            <a:endParaRPr lang="en-US" sz="1400" dirty="0"/>
          </a:p>
        </p:txBody>
      </p:sp>
      <p:sp>
        <p:nvSpPr>
          <p:cNvPr id="39" name="Rectangle 20"/>
          <p:cNvSpPr>
            <a:spLocks noChangeAspect="1" noChangeArrowheads="1"/>
          </p:cNvSpPr>
          <p:nvPr/>
        </p:nvSpPr>
        <p:spPr bwMode="auto">
          <a:xfrm>
            <a:off x="6929454" y="3571876"/>
            <a:ext cx="681355" cy="682529"/>
          </a:xfrm>
          <a:prstGeom prst="rect">
            <a:avLst/>
          </a:prstGeom>
          <a:solidFill>
            <a:schemeClr val="accent1"/>
          </a:solidFill>
          <a:ln w="9525">
            <a:solidFill>
              <a:schemeClr val="tx1"/>
            </a:solidFill>
            <a:miter lim="800000"/>
            <a:headEnd/>
            <a:tailEnd/>
          </a:ln>
          <a:effectLst/>
        </p:spPr>
        <p:txBody>
          <a:bodyPr wrap="none" anchor="ctr"/>
          <a:lstStyle/>
          <a:p>
            <a:pPr algn="ctr"/>
            <a:r>
              <a:rPr lang="en-GB" dirty="0" smtClean="0"/>
              <a:t>P2</a:t>
            </a:r>
            <a:endParaRPr lang="en-GB" dirty="0"/>
          </a:p>
        </p:txBody>
      </p:sp>
      <p:sp>
        <p:nvSpPr>
          <p:cNvPr id="48" name="TextBox 47"/>
          <p:cNvSpPr txBox="1"/>
          <p:nvPr/>
        </p:nvSpPr>
        <p:spPr>
          <a:xfrm>
            <a:off x="1000100" y="3500438"/>
            <a:ext cx="2321085" cy="707886"/>
          </a:xfrm>
          <a:prstGeom prst="rect">
            <a:avLst/>
          </a:prstGeom>
          <a:noFill/>
        </p:spPr>
        <p:txBody>
          <a:bodyPr wrap="none" rtlCol="0">
            <a:spAutoFit/>
          </a:bodyPr>
          <a:lstStyle/>
          <a:p>
            <a:r>
              <a:rPr lang="en-GB" sz="4000" dirty="0" smtClean="0"/>
              <a:t>Drill down</a:t>
            </a:r>
            <a:endParaRPr lang="en-US" sz="4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Hierarchical Descriptions (3)</a:t>
            </a:r>
            <a:endParaRPr lang="en-US" dirty="0"/>
          </a:p>
        </p:txBody>
      </p:sp>
      <p:sp>
        <p:nvSpPr>
          <p:cNvPr id="3" name="Content Placeholder 2"/>
          <p:cNvSpPr>
            <a:spLocks noGrp="1"/>
          </p:cNvSpPr>
          <p:nvPr>
            <p:ph sz="half" idx="1"/>
          </p:nvPr>
        </p:nvSpPr>
        <p:spPr/>
        <p:txBody>
          <a:bodyPr/>
          <a:lstStyle/>
          <a:p>
            <a:endParaRPr lang="en-US" dirty="0"/>
          </a:p>
        </p:txBody>
      </p:sp>
      <p:sp>
        <p:nvSpPr>
          <p:cNvPr id="4" name="Content Placeholder 3"/>
          <p:cNvSpPr>
            <a:spLocks noGrp="1"/>
          </p:cNvSpPr>
          <p:nvPr>
            <p:ph sz="half" idx="2"/>
          </p:nvPr>
        </p:nvSpPr>
        <p:spPr/>
        <p:txBody>
          <a:bodyPr/>
          <a:lstStyle/>
          <a:p>
            <a:endParaRPr lang="en-US"/>
          </a:p>
        </p:txBody>
      </p:sp>
      <p:grpSp>
        <p:nvGrpSpPr>
          <p:cNvPr id="6" name="Group 20"/>
          <p:cNvGrpSpPr>
            <a:grpSpLocks noChangeAspect="1"/>
          </p:cNvGrpSpPr>
          <p:nvPr/>
        </p:nvGrpSpPr>
        <p:grpSpPr>
          <a:xfrm>
            <a:off x="285720" y="2285992"/>
            <a:ext cx="3851184" cy="3272870"/>
            <a:chOff x="428596" y="1643050"/>
            <a:chExt cx="5204302" cy="4422799"/>
          </a:xfrm>
        </p:grpSpPr>
        <p:sp>
          <p:nvSpPr>
            <p:cNvPr id="5" name="Rectangle 20"/>
            <p:cNvSpPr>
              <a:spLocks noChangeAspect="1" noChangeArrowheads="1"/>
            </p:cNvSpPr>
            <p:nvPr/>
          </p:nvSpPr>
          <p:spPr bwMode="auto">
            <a:xfrm>
              <a:off x="2544980" y="3393280"/>
              <a:ext cx="920750" cy="922337"/>
            </a:xfrm>
            <a:prstGeom prst="rect">
              <a:avLst/>
            </a:prstGeom>
            <a:solidFill>
              <a:schemeClr val="accent1"/>
            </a:solidFill>
            <a:ln w="9525">
              <a:solidFill>
                <a:schemeClr val="tx1"/>
              </a:solidFill>
              <a:miter lim="800000"/>
              <a:headEnd/>
              <a:tailEnd/>
            </a:ln>
            <a:effectLst/>
          </p:spPr>
          <p:txBody>
            <a:bodyPr wrap="none" anchor="ctr"/>
            <a:lstStyle/>
            <a:p>
              <a:pPr algn="ctr"/>
              <a:r>
                <a:rPr lang="en-GB"/>
                <a:t>P</a:t>
              </a:r>
            </a:p>
          </p:txBody>
        </p:sp>
        <p:grpSp>
          <p:nvGrpSpPr>
            <p:cNvPr id="9" name="Group 5"/>
            <p:cNvGrpSpPr/>
            <p:nvPr/>
          </p:nvGrpSpPr>
          <p:grpSpPr>
            <a:xfrm>
              <a:off x="1393041" y="1643050"/>
              <a:ext cx="3224626" cy="993775"/>
              <a:chOff x="1857356" y="1428736"/>
              <a:chExt cx="3224626" cy="993775"/>
            </a:xfrm>
          </p:grpSpPr>
          <p:sp>
            <p:nvSpPr>
              <p:cNvPr id="7" name="Oval 19"/>
              <p:cNvSpPr>
                <a:spLocks noChangeAspect="1" noChangeArrowheads="1"/>
              </p:cNvSpPr>
              <p:nvPr/>
            </p:nvSpPr>
            <p:spPr bwMode="auto">
              <a:xfrm>
                <a:off x="1857356" y="1428736"/>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dirty="0" smtClean="0"/>
                  <a:t>A1</a:t>
                </a:r>
                <a:endParaRPr lang="en-GB" dirty="0"/>
              </a:p>
            </p:txBody>
          </p:sp>
          <p:sp>
            <p:nvSpPr>
              <p:cNvPr id="8" name="Oval 19"/>
              <p:cNvSpPr>
                <a:spLocks noChangeAspect="1" noChangeArrowheads="1"/>
              </p:cNvSpPr>
              <p:nvPr/>
            </p:nvSpPr>
            <p:spPr bwMode="auto">
              <a:xfrm>
                <a:off x="4161232" y="1500174"/>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dirty="0" smtClean="0"/>
                  <a:t>A2</a:t>
                </a:r>
                <a:endParaRPr lang="en-GB" dirty="0"/>
              </a:p>
            </p:txBody>
          </p:sp>
        </p:grpSp>
        <p:grpSp>
          <p:nvGrpSpPr>
            <p:cNvPr id="21" name="Group 8"/>
            <p:cNvGrpSpPr/>
            <p:nvPr/>
          </p:nvGrpSpPr>
          <p:grpSpPr>
            <a:xfrm>
              <a:off x="1393041" y="5072074"/>
              <a:ext cx="3224626" cy="993775"/>
              <a:chOff x="1857356" y="1428736"/>
              <a:chExt cx="3224626" cy="993775"/>
            </a:xfrm>
          </p:grpSpPr>
          <p:sp>
            <p:nvSpPr>
              <p:cNvPr id="10" name="Oval 19"/>
              <p:cNvSpPr>
                <a:spLocks noChangeAspect="1" noChangeArrowheads="1"/>
              </p:cNvSpPr>
              <p:nvPr/>
            </p:nvSpPr>
            <p:spPr bwMode="auto">
              <a:xfrm>
                <a:off x="1857356" y="1428736"/>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dirty="0" smtClean="0"/>
                  <a:t>A3</a:t>
                </a:r>
                <a:endParaRPr lang="en-GB" dirty="0"/>
              </a:p>
            </p:txBody>
          </p:sp>
          <p:sp>
            <p:nvSpPr>
              <p:cNvPr id="11" name="Oval 19"/>
              <p:cNvSpPr>
                <a:spLocks noChangeAspect="1" noChangeArrowheads="1"/>
              </p:cNvSpPr>
              <p:nvPr/>
            </p:nvSpPr>
            <p:spPr bwMode="auto">
              <a:xfrm>
                <a:off x="4161232" y="1500174"/>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dirty="0" smtClean="0"/>
                  <a:t>A4</a:t>
                </a:r>
                <a:endParaRPr lang="en-GB" dirty="0"/>
              </a:p>
            </p:txBody>
          </p:sp>
        </p:grpSp>
        <p:cxnSp>
          <p:nvCxnSpPr>
            <p:cNvPr id="12" name="Straight Arrow Connector 11"/>
            <p:cNvCxnSpPr>
              <a:stCxn id="5" idx="0"/>
            </p:cNvCxnSpPr>
            <p:nvPr/>
          </p:nvCxnSpPr>
          <p:spPr>
            <a:xfrm rot="16200000" flipV="1">
              <a:off x="2110669" y="2498597"/>
              <a:ext cx="962967" cy="8264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5" idx="0"/>
            </p:cNvCxnSpPr>
            <p:nvPr/>
          </p:nvCxnSpPr>
          <p:spPr>
            <a:xfrm rot="5400000" flipH="1" flipV="1">
              <a:off x="2972792" y="2534315"/>
              <a:ext cx="891529" cy="8264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5" idx="2"/>
            </p:cNvCxnSpPr>
            <p:nvPr/>
          </p:nvCxnSpPr>
          <p:spPr>
            <a:xfrm rot="5400000" flipH="1" flipV="1">
              <a:off x="2146388" y="4348181"/>
              <a:ext cx="891529" cy="8264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endCxn id="5" idx="2"/>
            </p:cNvCxnSpPr>
            <p:nvPr/>
          </p:nvCxnSpPr>
          <p:spPr>
            <a:xfrm rot="16200000" flipV="1">
              <a:off x="2937073" y="4383900"/>
              <a:ext cx="962967" cy="8264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357586" y="2928934"/>
              <a:ext cx="1077044" cy="415915"/>
            </a:xfrm>
            <a:prstGeom prst="rect">
              <a:avLst/>
            </a:prstGeom>
            <a:noFill/>
          </p:spPr>
          <p:txBody>
            <a:bodyPr wrap="none" rtlCol="0">
              <a:spAutoFit/>
            </a:bodyPr>
            <a:lstStyle/>
            <a:p>
              <a:r>
                <a:rPr lang="en-GB" sz="1400" dirty="0" smtClean="0"/>
                <a:t>used(r2)</a:t>
              </a:r>
              <a:endParaRPr lang="en-US" sz="1400" dirty="0"/>
            </a:p>
          </p:txBody>
        </p:sp>
        <p:sp>
          <p:nvSpPr>
            <p:cNvPr id="17" name="TextBox 16"/>
            <p:cNvSpPr txBox="1"/>
            <p:nvPr/>
          </p:nvSpPr>
          <p:spPr>
            <a:xfrm>
              <a:off x="1643042" y="2928934"/>
              <a:ext cx="1077045" cy="415915"/>
            </a:xfrm>
            <a:prstGeom prst="rect">
              <a:avLst/>
            </a:prstGeom>
            <a:noFill/>
          </p:spPr>
          <p:txBody>
            <a:bodyPr wrap="none" rtlCol="0">
              <a:spAutoFit/>
            </a:bodyPr>
            <a:lstStyle/>
            <a:p>
              <a:r>
                <a:rPr lang="en-GB" sz="1400" dirty="0" smtClean="0"/>
                <a:t>used(r1)</a:t>
              </a:r>
              <a:endParaRPr lang="en-US" sz="1400" dirty="0"/>
            </a:p>
          </p:txBody>
        </p:sp>
        <p:sp>
          <p:nvSpPr>
            <p:cNvPr id="18" name="TextBox 17"/>
            <p:cNvSpPr txBox="1"/>
            <p:nvPr/>
          </p:nvSpPr>
          <p:spPr>
            <a:xfrm>
              <a:off x="3357586" y="4429132"/>
              <a:ext cx="2275312" cy="415915"/>
            </a:xfrm>
            <a:prstGeom prst="rect">
              <a:avLst/>
            </a:prstGeom>
            <a:noFill/>
          </p:spPr>
          <p:txBody>
            <a:bodyPr wrap="none" rtlCol="0">
              <a:spAutoFit/>
            </a:bodyPr>
            <a:lstStyle/>
            <a:p>
              <a:r>
                <a:rPr lang="en-GB" sz="1400" dirty="0" err="1" smtClean="0"/>
                <a:t>wasGeneratedBy</a:t>
              </a:r>
              <a:r>
                <a:rPr lang="en-GB" sz="1400" dirty="0" smtClean="0"/>
                <a:t>(r3)</a:t>
              </a:r>
              <a:endParaRPr lang="en-US" sz="1400" dirty="0"/>
            </a:p>
          </p:txBody>
        </p:sp>
        <p:sp>
          <p:nvSpPr>
            <p:cNvPr id="19" name="TextBox 18"/>
            <p:cNvSpPr txBox="1"/>
            <p:nvPr/>
          </p:nvSpPr>
          <p:spPr>
            <a:xfrm>
              <a:off x="428596" y="4429132"/>
              <a:ext cx="2275312" cy="415915"/>
            </a:xfrm>
            <a:prstGeom prst="rect">
              <a:avLst/>
            </a:prstGeom>
            <a:noFill/>
          </p:spPr>
          <p:txBody>
            <a:bodyPr wrap="none" rtlCol="0">
              <a:spAutoFit/>
            </a:bodyPr>
            <a:lstStyle/>
            <a:p>
              <a:r>
                <a:rPr lang="en-GB" sz="1400" dirty="0" err="1" smtClean="0"/>
                <a:t>wasGeneratedBy</a:t>
              </a:r>
              <a:r>
                <a:rPr lang="en-GB" sz="1400" dirty="0" smtClean="0"/>
                <a:t>(r4)</a:t>
              </a:r>
              <a:endParaRPr lang="en-US" sz="1400" dirty="0"/>
            </a:p>
          </p:txBody>
        </p:sp>
        <p:sp>
          <p:nvSpPr>
            <p:cNvPr id="20" name="TextBox 19"/>
            <p:cNvSpPr txBox="1"/>
            <p:nvPr/>
          </p:nvSpPr>
          <p:spPr>
            <a:xfrm>
              <a:off x="3571869" y="3929066"/>
              <a:ext cx="249636" cy="415915"/>
            </a:xfrm>
            <a:prstGeom prst="rect">
              <a:avLst/>
            </a:prstGeom>
            <a:noFill/>
          </p:spPr>
          <p:txBody>
            <a:bodyPr wrap="none" rtlCol="0">
              <a:spAutoFit/>
            </a:bodyPr>
            <a:lstStyle/>
            <a:p>
              <a:endParaRPr lang="en-US" sz="1400" dirty="0"/>
            </a:p>
          </p:txBody>
        </p:sp>
      </p:grpSp>
      <p:sp>
        <p:nvSpPr>
          <p:cNvPr id="23" name="Rectangle 20"/>
          <p:cNvSpPr>
            <a:spLocks noChangeAspect="1" noChangeArrowheads="1"/>
          </p:cNvSpPr>
          <p:nvPr/>
        </p:nvSpPr>
        <p:spPr bwMode="auto">
          <a:xfrm>
            <a:off x="5643570" y="3571876"/>
            <a:ext cx="681355" cy="682529"/>
          </a:xfrm>
          <a:prstGeom prst="rect">
            <a:avLst/>
          </a:prstGeom>
          <a:solidFill>
            <a:schemeClr val="accent1"/>
          </a:solidFill>
          <a:ln w="9525">
            <a:solidFill>
              <a:schemeClr val="tx1"/>
            </a:solidFill>
            <a:miter lim="800000"/>
            <a:headEnd/>
            <a:tailEnd/>
          </a:ln>
          <a:effectLst/>
        </p:spPr>
        <p:txBody>
          <a:bodyPr wrap="none" anchor="ctr"/>
          <a:lstStyle/>
          <a:p>
            <a:pPr algn="ctr"/>
            <a:r>
              <a:rPr lang="en-GB" dirty="0" smtClean="0"/>
              <a:t>P1</a:t>
            </a:r>
            <a:endParaRPr lang="en-GB" dirty="0"/>
          </a:p>
        </p:txBody>
      </p:sp>
      <p:grpSp>
        <p:nvGrpSpPr>
          <p:cNvPr id="22" name="Group 5"/>
          <p:cNvGrpSpPr/>
          <p:nvPr/>
        </p:nvGrpSpPr>
        <p:grpSpPr>
          <a:xfrm>
            <a:off x="5428565" y="2285992"/>
            <a:ext cx="2386224" cy="735393"/>
            <a:chOff x="1857356" y="1428736"/>
            <a:chExt cx="3224626" cy="993775"/>
          </a:xfrm>
        </p:grpSpPr>
        <p:sp>
          <p:nvSpPr>
            <p:cNvPr id="37" name="Oval 19"/>
            <p:cNvSpPr>
              <a:spLocks noChangeAspect="1" noChangeArrowheads="1"/>
            </p:cNvSpPr>
            <p:nvPr/>
          </p:nvSpPr>
          <p:spPr bwMode="auto">
            <a:xfrm>
              <a:off x="1857356" y="1428736"/>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dirty="0" smtClean="0"/>
                <a:t>A1</a:t>
              </a:r>
              <a:endParaRPr lang="en-GB" dirty="0"/>
            </a:p>
          </p:txBody>
        </p:sp>
        <p:sp>
          <p:nvSpPr>
            <p:cNvPr id="38" name="Oval 19"/>
            <p:cNvSpPr>
              <a:spLocks noChangeAspect="1" noChangeArrowheads="1"/>
            </p:cNvSpPr>
            <p:nvPr/>
          </p:nvSpPr>
          <p:spPr bwMode="auto">
            <a:xfrm>
              <a:off x="4161232" y="1500174"/>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dirty="0" smtClean="0"/>
                <a:t>A2</a:t>
              </a:r>
              <a:endParaRPr lang="en-GB" dirty="0"/>
            </a:p>
          </p:txBody>
        </p:sp>
      </p:grpSp>
      <p:grpSp>
        <p:nvGrpSpPr>
          <p:cNvPr id="24" name="Group 8"/>
          <p:cNvGrpSpPr/>
          <p:nvPr/>
        </p:nvGrpSpPr>
        <p:grpSpPr>
          <a:xfrm>
            <a:off x="5428565" y="4823469"/>
            <a:ext cx="2386224" cy="735393"/>
            <a:chOff x="1857356" y="1428736"/>
            <a:chExt cx="3224626" cy="993775"/>
          </a:xfrm>
        </p:grpSpPr>
        <p:sp>
          <p:nvSpPr>
            <p:cNvPr id="35" name="Oval 19"/>
            <p:cNvSpPr>
              <a:spLocks noChangeAspect="1" noChangeArrowheads="1"/>
            </p:cNvSpPr>
            <p:nvPr/>
          </p:nvSpPr>
          <p:spPr bwMode="auto">
            <a:xfrm>
              <a:off x="1857356" y="1428736"/>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dirty="0" smtClean="0"/>
                <a:t>A3</a:t>
              </a:r>
              <a:endParaRPr lang="en-GB" dirty="0"/>
            </a:p>
          </p:txBody>
        </p:sp>
        <p:sp>
          <p:nvSpPr>
            <p:cNvPr id="36" name="Oval 19"/>
            <p:cNvSpPr>
              <a:spLocks noChangeAspect="1" noChangeArrowheads="1"/>
            </p:cNvSpPr>
            <p:nvPr/>
          </p:nvSpPr>
          <p:spPr bwMode="auto">
            <a:xfrm>
              <a:off x="4161232" y="1500174"/>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dirty="0" smtClean="0"/>
                <a:t>A4</a:t>
              </a:r>
              <a:endParaRPr lang="en-GB" dirty="0"/>
            </a:p>
          </p:txBody>
        </p:sp>
      </p:grpSp>
      <p:cxnSp>
        <p:nvCxnSpPr>
          <p:cNvPr id="26" name="Straight Arrow Connector 25"/>
          <p:cNvCxnSpPr>
            <a:stCxn id="23" idx="0"/>
            <a:endCxn id="37" idx="4"/>
          </p:cNvCxnSpPr>
          <p:nvPr/>
        </p:nvCxnSpPr>
        <p:spPr>
          <a:xfrm rot="16200000" flipV="1">
            <a:off x="5575069" y="3162696"/>
            <a:ext cx="603355" cy="2150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39" idx="0"/>
            <a:endCxn id="38" idx="4"/>
          </p:cNvCxnSpPr>
          <p:nvPr/>
        </p:nvCxnSpPr>
        <p:spPr>
          <a:xfrm rot="5400000" flipH="1" flipV="1">
            <a:off x="7096877" y="3194641"/>
            <a:ext cx="550491" cy="2039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35" idx="0"/>
            <a:endCxn id="23" idx="2"/>
          </p:cNvCxnSpPr>
          <p:nvPr/>
        </p:nvCxnSpPr>
        <p:spPr>
          <a:xfrm rot="5400000" flipH="1" flipV="1">
            <a:off x="5592213" y="4431435"/>
            <a:ext cx="569064" cy="2150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36" idx="0"/>
            <a:endCxn id="39" idx="2"/>
          </p:cNvCxnSpPr>
          <p:nvPr/>
        </p:nvCxnSpPr>
        <p:spPr>
          <a:xfrm rot="16200000" flipV="1">
            <a:off x="7061158" y="4463379"/>
            <a:ext cx="621928" cy="2039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6882329" y="3237546"/>
            <a:ext cx="797013" cy="307777"/>
          </a:xfrm>
          <a:prstGeom prst="rect">
            <a:avLst/>
          </a:prstGeom>
          <a:noFill/>
        </p:spPr>
        <p:txBody>
          <a:bodyPr wrap="none" rtlCol="0">
            <a:spAutoFit/>
          </a:bodyPr>
          <a:lstStyle/>
          <a:p>
            <a:r>
              <a:rPr lang="en-GB" sz="1400" dirty="0" smtClean="0"/>
              <a:t>used(r2)</a:t>
            </a:r>
            <a:endParaRPr lang="en-US" sz="1400" dirty="0"/>
          </a:p>
        </p:txBody>
      </p:sp>
      <p:sp>
        <p:nvSpPr>
          <p:cNvPr id="31" name="TextBox 30"/>
          <p:cNvSpPr txBox="1"/>
          <p:nvPr/>
        </p:nvSpPr>
        <p:spPr>
          <a:xfrm>
            <a:off x="5613566" y="3237546"/>
            <a:ext cx="797013" cy="307777"/>
          </a:xfrm>
          <a:prstGeom prst="rect">
            <a:avLst/>
          </a:prstGeom>
          <a:noFill/>
        </p:spPr>
        <p:txBody>
          <a:bodyPr wrap="none" rtlCol="0">
            <a:spAutoFit/>
          </a:bodyPr>
          <a:lstStyle/>
          <a:p>
            <a:r>
              <a:rPr lang="en-GB" sz="1400" dirty="0" smtClean="0"/>
              <a:t>used(r1)</a:t>
            </a:r>
            <a:endParaRPr lang="en-US" sz="1400" dirty="0"/>
          </a:p>
        </p:txBody>
      </p:sp>
      <p:sp>
        <p:nvSpPr>
          <p:cNvPr id="32" name="TextBox 31"/>
          <p:cNvSpPr txBox="1"/>
          <p:nvPr/>
        </p:nvSpPr>
        <p:spPr>
          <a:xfrm>
            <a:off x="6882329" y="4347692"/>
            <a:ext cx="1683731" cy="307777"/>
          </a:xfrm>
          <a:prstGeom prst="rect">
            <a:avLst/>
          </a:prstGeom>
          <a:noFill/>
        </p:spPr>
        <p:txBody>
          <a:bodyPr wrap="none" rtlCol="0">
            <a:spAutoFit/>
          </a:bodyPr>
          <a:lstStyle/>
          <a:p>
            <a:r>
              <a:rPr lang="en-GB" sz="1400" dirty="0" err="1" smtClean="0"/>
              <a:t>wasGeneratedBy</a:t>
            </a:r>
            <a:r>
              <a:rPr lang="en-GB" sz="1400" dirty="0" smtClean="0"/>
              <a:t>(r3)</a:t>
            </a:r>
            <a:endParaRPr lang="en-US" sz="1400" dirty="0"/>
          </a:p>
        </p:txBody>
      </p:sp>
      <p:sp>
        <p:nvSpPr>
          <p:cNvPr id="33" name="TextBox 32"/>
          <p:cNvSpPr txBox="1"/>
          <p:nvPr/>
        </p:nvSpPr>
        <p:spPr>
          <a:xfrm>
            <a:off x="4714876" y="4347692"/>
            <a:ext cx="1683731" cy="307777"/>
          </a:xfrm>
          <a:prstGeom prst="rect">
            <a:avLst/>
          </a:prstGeom>
          <a:noFill/>
        </p:spPr>
        <p:txBody>
          <a:bodyPr wrap="none" rtlCol="0">
            <a:spAutoFit/>
          </a:bodyPr>
          <a:lstStyle/>
          <a:p>
            <a:r>
              <a:rPr lang="en-GB" sz="1400" dirty="0" err="1" smtClean="0"/>
              <a:t>wasGeneratedBy</a:t>
            </a:r>
            <a:r>
              <a:rPr lang="en-GB" sz="1400" dirty="0" smtClean="0"/>
              <a:t>(r4)</a:t>
            </a:r>
            <a:endParaRPr lang="en-US" sz="1400" dirty="0"/>
          </a:p>
        </p:txBody>
      </p:sp>
      <p:sp>
        <p:nvSpPr>
          <p:cNvPr id="34" name="TextBox 33"/>
          <p:cNvSpPr txBox="1"/>
          <p:nvPr/>
        </p:nvSpPr>
        <p:spPr>
          <a:xfrm>
            <a:off x="7040898" y="3977643"/>
            <a:ext cx="184731" cy="307777"/>
          </a:xfrm>
          <a:prstGeom prst="rect">
            <a:avLst/>
          </a:prstGeom>
          <a:noFill/>
        </p:spPr>
        <p:txBody>
          <a:bodyPr wrap="none" rtlCol="0">
            <a:spAutoFit/>
          </a:bodyPr>
          <a:lstStyle/>
          <a:p>
            <a:endParaRPr lang="en-US" sz="1400" dirty="0"/>
          </a:p>
        </p:txBody>
      </p:sp>
      <p:sp>
        <p:nvSpPr>
          <p:cNvPr id="39" name="Rectangle 20"/>
          <p:cNvSpPr>
            <a:spLocks noChangeAspect="1" noChangeArrowheads="1"/>
          </p:cNvSpPr>
          <p:nvPr/>
        </p:nvSpPr>
        <p:spPr bwMode="auto">
          <a:xfrm>
            <a:off x="6929454" y="3571876"/>
            <a:ext cx="681355" cy="682529"/>
          </a:xfrm>
          <a:prstGeom prst="rect">
            <a:avLst/>
          </a:prstGeom>
          <a:solidFill>
            <a:schemeClr val="accent1"/>
          </a:solidFill>
          <a:ln w="9525">
            <a:solidFill>
              <a:schemeClr val="tx1"/>
            </a:solidFill>
            <a:miter lim="800000"/>
            <a:headEnd/>
            <a:tailEnd/>
          </a:ln>
          <a:effectLst/>
        </p:spPr>
        <p:txBody>
          <a:bodyPr wrap="none" anchor="ctr"/>
          <a:lstStyle/>
          <a:p>
            <a:pPr algn="ctr"/>
            <a:r>
              <a:rPr lang="en-GB" dirty="0" smtClean="0"/>
              <a:t>P2</a:t>
            </a:r>
            <a:endParaRPr lang="en-GB" dirty="0"/>
          </a:p>
        </p:txBody>
      </p:sp>
      <p:sp>
        <p:nvSpPr>
          <p:cNvPr id="40" name="TextBox 39"/>
          <p:cNvSpPr txBox="1"/>
          <p:nvPr/>
        </p:nvSpPr>
        <p:spPr>
          <a:xfrm>
            <a:off x="214282" y="6143644"/>
            <a:ext cx="9033820" cy="646331"/>
          </a:xfrm>
          <a:prstGeom prst="rect">
            <a:avLst/>
          </a:prstGeom>
          <a:noFill/>
        </p:spPr>
        <p:txBody>
          <a:bodyPr wrap="none" rtlCol="0">
            <a:spAutoFit/>
          </a:bodyPr>
          <a:lstStyle/>
          <a:p>
            <a:r>
              <a:rPr lang="en-GB" dirty="0" smtClean="0"/>
              <a:t>If these two graphs denote the same execution, it is not true that A4 was caused by A1; hence </a:t>
            </a:r>
          </a:p>
          <a:p>
            <a:r>
              <a:rPr lang="en-GB" dirty="0" smtClean="0"/>
              <a:t>dependencies between </a:t>
            </a:r>
            <a:r>
              <a:rPr lang="en-GB" dirty="0" err="1" smtClean="0"/>
              <a:t>artifacts</a:t>
            </a:r>
            <a:r>
              <a:rPr lang="en-GB" dirty="0" smtClean="0"/>
              <a:t> need to be asserted explicit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Explicit Data Derivations (1)</a:t>
            </a:r>
            <a:endParaRPr lang="en-US" dirty="0"/>
          </a:p>
        </p:txBody>
      </p:sp>
      <p:sp>
        <p:nvSpPr>
          <p:cNvPr id="3" name="Content Placeholder 2"/>
          <p:cNvSpPr>
            <a:spLocks noGrp="1"/>
          </p:cNvSpPr>
          <p:nvPr>
            <p:ph sz="half" idx="1"/>
          </p:nvPr>
        </p:nvSpPr>
        <p:spPr/>
        <p:txBody>
          <a:bodyPr/>
          <a:lstStyle/>
          <a:p>
            <a:endParaRPr lang="en-US" dirty="0"/>
          </a:p>
        </p:txBody>
      </p:sp>
      <p:sp>
        <p:nvSpPr>
          <p:cNvPr id="4" name="Content Placeholder 3"/>
          <p:cNvSpPr>
            <a:spLocks noGrp="1"/>
          </p:cNvSpPr>
          <p:nvPr>
            <p:ph sz="half" idx="2"/>
          </p:nvPr>
        </p:nvSpPr>
        <p:spPr/>
        <p:txBody>
          <a:bodyPr/>
          <a:lstStyle/>
          <a:p>
            <a:endParaRPr lang="en-US"/>
          </a:p>
        </p:txBody>
      </p:sp>
      <p:grpSp>
        <p:nvGrpSpPr>
          <p:cNvPr id="6" name="Group 20"/>
          <p:cNvGrpSpPr>
            <a:grpSpLocks noChangeAspect="1"/>
          </p:cNvGrpSpPr>
          <p:nvPr/>
        </p:nvGrpSpPr>
        <p:grpSpPr>
          <a:xfrm>
            <a:off x="285720" y="2285992"/>
            <a:ext cx="3851184" cy="3272870"/>
            <a:chOff x="428596" y="1643050"/>
            <a:chExt cx="5204302" cy="4422799"/>
          </a:xfrm>
        </p:grpSpPr>
        <p:sp>
          <p:nvSpPr>
            <p:cNvPr id="5" name="Rectangle 20"/>
            <p:cNvSpPr>
              <a:spLocks noChangeAspect="1" noChangeArrowheads="1"/>
            </p:cNvSpPr>
            <p:nvPr/>
          </p:nvSpPr>
          <p:spPr bwMode="auto">
            <a:xfrm>
              <a:off x="2544980" y="3393280"/>
              <a:ext cx="920750" cy="922337"/>
            </a:xfrm>
            <a:prstGeom prst="rect">
              <a:avLst/>
            </a:prstGeom>
            <a:solidFill>
              <a:schemeClr val="accent1"/>
            </a:solidFill>
            <a:ln w="9525">
              <a:solidFill>
                <a:schemeClr val="tx1"/>
              </a:solidFill>
              <a:miter lim="800000"/>
              <a:headEnd/>
              <a:tailEnd/>
            </a:ln>
            <a:effectLst/>
          </p:spPr>
          <p:txBody>
            <a:bodyPr wrap="none" anchor="ctr"/>
            <a:lstStyle/>
            <a:p>
              <a:pPr algn="ctr"/>
              <a:r>
                <a:rPr lang="en-GB">
                  <a:solidFill>
                    <a:schemeClr val="accent1">
                      <a:lumMod val="40000"/>
                      <a:lumOff val="60000"/>
                    </a:schemeClr>
                  </a:solidFill>
                </a:rPr>
                <a:t>P</a:t>
              </a:r>
            </a:p>
          </p:txBody>
        </p:sp>
        <p:grpSp>
          <p:nvGrpSpPr>
            <p:cNvPr id="9" name="Group 5"/>
            <p:cNvGrpSpPr/>
            <p:nvPr/>
          </p:nvGrpSpPr>
          <p:grpSpPr>
            <a:xfrm>
              <a:off x="1393041" y="1643050"/>
              <a:ext cx="3224626" cy="993775"/>
              <a:chOff x="1857356" y="1428736"/>
              <a:chExt cx="3224626" cy="993775"/>
            </a:xfrm>
          </p:grpSpPr>
          <p:sp>
            <p:nvSpPr>
              <p:cNvPr id="7" name="Oval 19"/>
              <p:cNvSpPr>
                <a:spLocks noChangeAspect="1" noChangeArrowheads="1"/>
              </p:cNvSpPr>
              <p:nvPr/>
            </p:nvSpPr>
            <p:spPr bwMode="auto">
              <a:xfrm>
                <a:off x="1857356" y="1428736"/>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dirty="0" smtClean="0">
                    <a:solidFill>
                      <a:schemeClr val="accent1">
                        <a:lumMod val="40000"/>
                        <a:lumOff val="60000"/>
                      </a:schemeClr>
                    </a:solidFill>
                  </a:rPr>
                  <a:t>A1</a:t>
                </a:r>
                <a:endParaRPr lang="en-GB" dirty="0">
                  <a:solidFill>
                    <a:schemeClr val="accent1">
                      <a:lumMod val="40000"/>
                      <a:lumOff val="60000"/>
                    </a:schemeClr>
                  </a:solidFill>
                </a:endParaRPr>
              </a:p>
            </p:txBody>
          </p:sp>
          <p:sp>
            <p:nvSpPr>
              <p:cNvPr id="8" name="Oval 19"/>
              <p:cNvSpPr>
                <a:spLocks noChangeAspect="1" noChangeArrowheads="1"/>
              </p:cNvSpPr>
              <p:nvPr/>
            </p:nvSpPr>
            <p:spPr bwMode="auto">
              <a:xfrm>
                <a:off x="4161232" y="1500174"/>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dirty="0" smtClean="0">
                    <a:solidFill>
                      <a:schemeClr val="accent1">
                        <a:lumMod val="40000"/>
                        <a:lumOff val="60000"/>
                      </a:schemeClr>
                    </a:solidFill>
                  </a:rPr>
                  <a:t>A2</a:t>
                </a:r>
                <a:endParaRPr lang="en-GB" dirty="0">
                  <a:solidFill>
                    <a:schemeClr val="accent1">
                      <a:lumMod val="40000"/>
                      <a:lumOff val="60000"/>
                    </a:schemeClr>
                  </a:solidFill>
                </a:endParaRPr>
              </a:p>
            </p:txBody>
          </p:sp>
        </p:grpSp>
        <p:grpSp>
          <p:nvGrpSpPr>
            <p:cNvPr id="21" name="Group 8"/>
            <p:cNvGrpSpPr/>
            <p:nvPr/>
          </p:nvGrpSpPr>
          <p:grpSpPr>
            <a:xfrm>
              <a:off x="1393041" y="5072074"/>
              <a:ext cx="3224626" cy="993775"/>
              <a:chOff x="1857356" y="1428736"/>
              <a:chExt cx="3224626" cy="993775"/>
            </a:xfrm>
          </p:grpSpPr>
          <p:sp>
            <p:nvSpPr>
              <p:cNvPr id="10" name="Oval 19"/>
              <p:cNvSpPr>
                <a:spLocks noChangeAspect="1" noChangeArrowheads="1"/>
              </p:cNvSpPr>
              <p:nvPr/>
            </p:nvSpPr>
            <p:spPr bwMode="auto">
              <a:xfrm>
                <a:off x="1857356" y="1428736"/>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dirty="0" smtClean="0">
                    <a:solidFill>
                      <a:schemeClr val="accent1">
                        <a:lumMod val="40000"/>
                        <a:lumOff val="60000"/>
                      </a:schemeClr>
                    </a:solidFill>
                  </a:rPr>
                  <a:t>A3</a:t>
                </a:r>
                <a:endParaRPr lang="en-GB" dirty="0">
                  <a:solidFill>
                    <a:schemeClr val="accent1">
                      <a:lumMod val="40000"/>
                      <a:lumOff val="60000"/>
                    </a:schemeClr>
                  </a:solidFill>
                </a:endParaRPr>
              </a:p>
            </p:txBody>
          </p:sp>
          <p:sp>
            <p:nvSpPr>
              <p:cNvPr id="11" name="Oval 19"/>
              <p:cNvSpPr>
                <a:spLocks noChangeAspect="1" noChangeArrowheads="1"/>
              </p:cNvSpPr>
              <p:nvPr/>
            </p:nvSpPr>
            <p:spPr bwMode="auto">
              <a:xfrm>
                <a:off x="4161232" y="1500174"/>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dirty="0" smtClean="0">
                    <a:solidFill>
                      <a:schemeClr val="accent1">
                        <a:lumMod val="40000"/>
                        <a:lumOff val="60000"/>
                      </a:schemeClr>
                    </a:solidFill>
                  </a:rPr>
                  <a:t>A4</a:t>
                </a:r>
                <a:endParaRPr lang="en-GB" dirty="0">
                  <a:solidFill>
                    <a:schemeClr val="accent1">
                      <a:lumMod val="40000"/>
                      <a:lumOff val="60000"/>
                    </a:schemeClr>
                  </a:solidFill>
                </a:endParaRPr>
              </a:p>
            </p:txBody>
          </p:sp>
        </p:grpSp>
        <p:cxnSp>
          <p:nvCxnSpPr>
            <p:cNvPr id="12" name="Straight Arrow Connector 11"/>
            <p:cNvCxnSpPr>
              <a:stCxn id="5" idx="0"/>
            </p:cNvCxnSpPr>
            <p:nvPr/>
          </p:nvCxnSpPr>
          <p:spPr>
            <a:xfrm rot="16200000" flipV="1">
              <a:off x="2110669" y="2498597"/>
              <a:ext cx="962967" cy="826404"/>
            </a:xfrm>
            <a:prstGeom prst="straightConnector1">
              <a:avLst/>
            </a:prstGeom>
            <a:ln>
              <a:solidFill>
                <a:schemeClr val="accent1">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5" idx="0"/>
            </p:cNvCxnSpPr>
            <p:nvPr/>
          </p:nvCxnSpPr>
          <p:spPr>
            <a:xfrm rot="5400000" flipH="1" flipV="1">
              <a:off x="2972792" y="2534315"/>
              <a:ext cx="891529" cy="826404"/>
            </a:xfrm>
            <a:prstGeom prst="straightConnector1">
              <a:avLst/>
            </a:prstGeom>
            <a:ln>
              <a:solidFill>
                <a:schemeClr val="accent1">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5" idx="2"/>
            </p:cNvCxnSpPr>
            <p:nvPr/>
          </p:nvCxnSpPr>
          <p:spPr>
            <a:xfrm rot="5400000" flipH="1" flipV="1">
              <a:off x="2146388" y="4348181"/>
              <a:ext cx="891529" cy="826404"/>
            </a:xfrm>
            <a:prstGeom prst="straightConnector1">
              <a:avLst/>
            </a:prstGeom>
            <a:ln>
              <a:solidFill>
                <a:schemeClr val="accent1">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endCxn id="5" idx="2"/>
            </p:cNvCxnSpPr>
            <p:nvPr/>
          </p:nvCxnSpPr>
          <p:spPr>
            <a:xfrm rot="16200000" flipV="1">
              <a:off x="2937073" y="4383900"/>
              <a:ext cx="962967" cy="826404"/>
            </a:xfrm>
            <a:prstGeom prst="straightConnector1">
              <a:avLst/>
            </a:prstGeom>
            <a:ln>
              <a:solidFill>
                <a:schemeClr val="accent1">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357586" y="2928934"/>
              <a:ext cx="1077044" cy="415915"/>
            </a:xfrm>
            <a:prstGeom prst="rect">
              <a:avLst/>
            </a:prstGeom>
            <a:noFill/>
          </p:spPr>
          <p:txBody>
            <a:bodyPr wrap="none" rtlCol="0">
              <a:spAutoFit/>
            </a:bodyPr>
            <a:lstStyle/>
            <a:p>
              <a:r>
                <a:rPr lang="en-GB" sz="1400" dirty="0" smtClean="0">
                  <a:solidFill>
                    <a:schemeClr val="accent1">
                      <a:lumMod val="40000"/>
                      <a:lumOff val="60000"/>
                    </a:schemeClr>
                  </a:solidFill>
                </a:rPr>
                <a:t>used(r2)</a:t>
              </a:r>
              <a:endParaRPr lang="en-US" sz="1400" dirty="0">
                <a:solidFill>
                  <a:schemeClr val="accent1">
                    <a:lumMod val="40000"/>
                    <a:lumOff val="60000"/>
                  </a:schemeClr>
                </a:solidFill>
              </a:endParaRPr>
            </a:p>
          </p:txBody>
        </p:sp>
        <p:sp>
          <p:nvSpPr>
            <p:cNvPr id="17" name="TextBox 16"/>
            <p:cNvSpPr txBox="1"/>
            <p:nvPr/>
          </p:nvSpPr>
          <p:spPr>
            <a:xfrm>
              <a:off x="1643042" y="2928934"/>
              <a:ext cx="1077045" cy="415915"/>
            </a:xfrm>
            <a:prstGeom prst="rect">
              <a:avLst/>
            </a:prstGeom>
            <a:noFill/>
          </p:spPr>
          <p:txBody>
            <a:bodyPr wrap="none" rtlCol="0">
              <a:spAutoFit/>
            </a:bodyPr>
            <a:lstStyle/>
            <a:p>
              <a:r>
                <a:rPr lang="en-GB" sz="1400" dirty="0" smtClean="0">
                  <a:solidFill>
                    <a:schemeClr val="accent1">
                      <a:lumMod val="40000"/>
                      <a:lumOff val="60000"/>
                    </a:schemeClr>
                  </a:solidFill>
                </a:rPr>
                <a:t>used(r1)</a:t>
              </a:r>
              <a:endParaRPr lang="en-US" sz="1400" dirty="0">
                <a:solidFill>
                  <a:schemeClr val="accent1">
                    <a:lumMod val="40000"/>
                    <a:lumOff val="60000"/>
                  </a:schemeClr>
                </a:solidFill>
              </a:endParaRPr>
            </a:p>
          </p:txBody>
        </p:sp>
        <p:sp>
          <p:nvSpPr>
            <p:cNvPr id="18" name="TextBox 17"/>
            <p:cNvSpPr txBox="1"/>
            <p:nvPr/>
          </p:nvSpPr>
          <p:spPr>
            <a:xfrm>
              <a:off x="3357586" y="4429132"/>
              <a:ext cx="2275312" cy="415915"/>
            </a:xfrm>
            <a:prstGeom prst="rect">
              <a:avLst/>
            </a:prstGeom>
            <a:noFill/>
          </p:spPr>
          <p:txBody>
            <a:bodyPr wrap="none" rtlCol="0">
              <a:spAutoFit/>
            </a:bodyPr>
            <a:lstStyle/>
            <a:p>
              <a:r>
                <a:rPr lang="en-GB" sz="1400" dirty="0" err="1" smtClean="0">
                  <a:solidFill>
                    <a:schemeClr val="accent1">
                      <a:lumMod val="40000"/>
                      <a:lumOff val="60000"/>
                    </a:schemeClr>
                  </a:solidFill>
                </a:rPr>
                <a:t>wasGeneratedBy</a:t>
              </a:r>
              <a:r>
                <a:rPr lang="en-GB" sz="1400" dirty="0" smtClean="0">
                  <a:solidFill>
                    <a:schemeClr val="accent1">
                      <a:lumMod val="40000"/>
                      <a:lumOff val="60000"/>
                    </a:schemeClr>
                  </a:solidFill>
                </a:rPr>
                <a:t>(r3)</a:t>
              </a:r>
              <a:endParaRPr lang="en-US" sz="1400" dirty="0">
                <a:solidFill>
                  <a:schemeClr val="accent1">
                    <a:lumMod val="40000"/>
                    <a:lumOff val="60000"/>
                  </a:schemeClr>
                </a:solidFill>
              </a:endParaRPr>
            </a:p>
          </p:txBody>
        </p:sp>
        <p:sp>
          <p:nvSpPr>
            <p:cNvPr id="19" name="TextBox 18"/>
            <p:cNvSpPr txBox="1"/>
            <p:nvPr/>
          </p:nvSpPr>
          <p:spPr>
            <a:xfrm>
              <a:off x="428596" y="4429132"/>
              <a:ext cx="2275312" cy="415915"/>
            </a:xfrm>
            <a:prstGeom prst="rect">
              <a:avLst/>
            </a:prstGeom>
            <a:noFill/>
          </p:spPr>
          <p:txBody>
            <a:bodyPr wrap="none" rtlCol="0">
              <a:spAutoFit/>
            </a:bodyPr>
            <a:lstStyle/>
            <a:p>
              <a:r>
                <a:rPr lang="en-GB" sz="1400" dirty="0" err="1" smtClean="0">
                  <a:solidFill>
                    <a:schemeClr val="accent1">
                      <a:lumMod val="40000"/>
                      <a:lumOff val="60000"/>
                    </a:schemeClr>
                  </a:solidFill>
                </a:rPr>
                <a:t>wasGeneratedBy</a:t>
              </a:r>
              <a:r>
                <a:rPr lang="en-GB" sz="1400" dirty="0" smtClean="0">
                  <a:solidFill>
                    <a:schemeClr val="accent1">
                      <a:lumMod val="40000"/>
                      <a:lumOff val="60000"/>
                    </a:schemeClr>
                  </a:solidFill>
                </a:rPr>
                <a:t>(r4)</a:t>
              </a:r>
              <a:endParaRPr lang="en-US" sz="1400" dirty="0">
                <a:solidFill>
                  <a:schemeClr val="accent1">
                    <a:lumMod val="40000"/>
                    <a:lumOff val="60000"/>
                  </a:schemeClr>
                </a:solidFill>
              </a:endParaRPr>
            </a:p>
          </p:txBody>
        </p:sp>
        <p:sp>
          <p:nvSpPr>
            <p:cNvPr id="20" name="TextBox 19"/>
            <p:cNvSpPr txBox="1"/>
            <p:nvPr/>
          </p:nvSpPr>
          <p:spPr>
            <a:xfrm>
              <a:off x="3571869" y="3929066"/>
              <a:ext cx="249636" cy="415915"/>
            </a:xfrm>
            <a:prstGeom prst="rect">
              <a:avLst/>
            </a:prstGeom>
            <a:noFill/>
          </p:spPr>
          <p:txBody>
            <a:bodyPr wrap="none" rtlCol="0">
              <a:spAutoFit/>
            </a:bodyPr>
            <a:lstStyle/>
            <a:p>
              <a:endParaRPr lang="en-US" sz="1400" dirty="0">
                <a:solidFill>
                  <a:schemeClr val="accent1">
                    <a:lumMod val="40000"/>
                    <a:lumOff val="60000"/>
                  </a:schemeClr>
                </a:solidFill>
              </a:endParaRPr>
            </a:p>
          </p:txBody>
        </p:sp>
      </p:grpSp>
      <p:sp>
        <p:nvSpPr>
          <p:cNvPr id="23" name="Rectangle 20"/>
          <p:cNvSpPr>
            <a:spLocks noChangeAspect="1" noChangeArrowheads="1"/>
          </p:cNvSpPr>
          <p:nvPr/>
        </p:nvSpPr>
        <p:spPr bwMode="auto">
          <a:xfrm>
            <a:off x="5643570" y="3571876"/>
            <a:ext cx="681355" cy="682529"/>
          </a:xfrm>
          <a:prstGeom prst="rect">
            <a:avLst/>
          </a:prstGeom>
          <a:solidFill>
            <a:schemeClr val="accent1"/>
          </a:solidFill>
          <a:ln w="9525">
            <a:solidFill>
              <a:schemeClr val="tx1"/>
            </a:solidFill>
            <a:miter lim="800000"/>
            <a:headEnd/>
            <a:tailEnd/>
          </a:ln>
          <a:effectLst/>
        </p:spPr>
        <p:txBody>
          <a:bodyPr wrap="none" anchor="ctr"/>
          <a:lstStyle/>
          <a:p>
            <a:pPr algn="ctr"/>
            <a:r>
              <a:rPr lang="en-GB" dirty="0" smtClean="0"/>
              <a:t>P1</a:t>
            </a:r>
            <a:endParaRPr lang="en-GB" dirty="0"/>
          </a:p>
        </p:txBody>
      </p:sp>
      <p:grpSp>
        <p:nvGrpSpPr>
          <p:cNvPr id="22" name="Group 5"/>
          <p:cNvGrpSpPr/>
          <p:nvPr/>
        </p:nvGrpSpPr>
        <p:grpSpPr>
          <a:xfrm>
            <a:off x="5428565" y="2285992"/>
            <a:ext cx="2386224" cy="735393"/>
            <a:chOff x="1857356" y="1428736"/>
            <a:chExt cx="3224626" cy="993775"/>
          </a:xfrm>
        </p:grpSpPr>
        <p:sp>
          <p:nvSpPr>
            <p:cNvPr id="37" name="Oval 19"/>
            <p:cNvSpPr>
              <a:spLocks noChangeAspect="1" noChangeArrowheads="1"/>
            </p:cNvSpPr>
            <p:nvPr/>
          </p:nvSpPr>
          <p:spPr bwMode="auto">
            <a:xfrm>
              <a:off x="1857356" y="1428736"/>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dirty="0" smtClean="0"/>
                <a:t>A1</a:t>
              </a:r>
              <a:endParaRPr lang="en-GB" dirty="0"/>
            </a:p>
          </p:txBody>
        </p:sp>
        <p:sp>
          <p:nvSpPr>
            <p:cNvPr id="38" name="Oval 19"/>
            <p:cNvSpPr>
              <a:spLocks noChangeAspect="1" noChangeArrowheads="1"/>
            </p:cNvSpPr>
            <p:nvPr/>
          </p:nvSpPr>
          <p:spPr bwMode="auto">
            <a:xfrm>
              <a:off x="4161232" y="1500174"/>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dirty="0" smtClean="0"/>
                <a:t>A2</a:t>
              </a:r>
              <a:endParaRPr lang="en-GB" dirty="0"/>
            </a:p>
          </p:txBody>
        </p:sp>
      </p:grpSp>
      <p:grpSp>
        <p:nvGrpSpPr>
          <p:cNvPr id="24" name="Group 8"/>
          <p:cNvGrpSpPr/>
          <p:nvPr/>
        </p:nvGrpSpPr>
        <p:grpSpPr>
          <a:xfrm>
            <a:off x="5428565" y="4823469"/>
            <a:ext cx="2386224" cy="735393"/>
            <a:chOff x="1857356" y="1428736"/>
            <a:chExt cx="3224626" cy="993775"/>
          </a:xfrm>
        </p:grpSpPr>
        <p:sp>
          <p:nvSpPr>
            <p:cNvPr id="35" name="Oval 19"/>
            <p:cNvSpPr>
              <a:spLocks noChangeAspect="1" noChangeArrowheads="1"/>
            </p:cNvSpPr>
            <p:nvPr/>
          </p:nvSpPr>
          <p:spPr bwMode="auto">
            <a:xfrm>
              <a:off x="1857356" y="1428736"/>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dirty="0" smtClean="0"/>
                <a:t>A3</a:t>
              </a:r>
              <a:endParaRPr lang="en-GB" dirty="0"/>
            </a:p>
          </p:txBody>
        </p:sp>
        <p:sp>
          <p:nvSpPr>
            <p:cNvPr id="36" name="Oval 19"/>
            <p:cNvSpPr>
              <a:spLocks noChangeAspect="1" noChangeArrowheads="1"/>
            </p:cNvSpPr>
            <p:nvPr/>
          </p:nvSpPr>
          <p:spPr bwMode="auto">
            <a:xfrm>
              <a:off x="4161232" y="1500174"/>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dirty="0" smtClean="0"/>
                <a:t>A4</a:t>
              </a:r>
              <a:endParaRPr lang="en-GB" dirty="0"/>
            </a:p>
          </p:txBody>
        </p:sp>
      </p:grpSp>
      <p:cxnSp>
        <p:nvCxnSpPr>
          <p:cNvPr id="26" name="Straight Arrow Connector 25"/>
          <p:cNvCxnSpPr>
            <a:stCxn id="23" idx="0"/>
            <a:endCxn id="37" idx="4"/>
          </p:cNvCxnSpPr>
          <p:nvPr/>
        </p:nvCxnSpPr>
        <p:spPr>
          <a:xfrm rot="16200000" flipV="1">
            <a:off x="5575069" y="3162696"/>
            <a:ext cx="603355" cy="215005"/>
          </a:xfrm>
          <a:prstGeom prst="straightConnector1">
            <a:avLst/>
          </a:prstGeom>
          <a:ln>
            <a:solidFill>
              <a:schemeClr val="accent1">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39" idx="0"/>
            <a:endCxn id="38" idx="4"/>
          </p:cNvCxnSpPr>
          <p:nvPr/>
        </p:nvCxnSpPr>
        <p:spPr>
          <a:xfrm rot="5400000" flipH="1" flipV="1">
            <a:off x="7096877" y="3194641"/>
            <a:ext cx="550491" cy="203980"/>
          </a:xfrm>
          <a:prstGeom prst="straightConnector1">
            <a:avLst/>
          </a:prstGeom>
          <a:ln>
            <a:solidFill>
              <a:schemeClr val="accent1">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35" idx="0"/>
            <a:endCxn id="23" idx="2"/>
          </p:cNvCxnSpPr>
          <p:nvPr/>
        </p:nvCxnSpPr>
        <p:spPr>
          <a:xfrm rot="5400000" flipH="1" flipV="1">
            <a:off x="5592213" y="4431435"/>
            <a:ext cx="569064" cy="215005"/>
          </a:xfrm>
          <a:prstGeom prst="straightConnector1">
            <a:avLst/>
          </a:prstGeom>
          <a:ln>
            <a:solidFill>
              <a:schemeClr val="accent1">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36" idx="0"/>
            <a:endCxn id="39" idx="2"/>
          </p:cNvCxnSpPr>
          <p:nvPr/>
        </p:nvCxnSpPr>
        <p:spPr>
          <a:xfrm rot="16200000" flipV="1">
            <a:off x="7061158" y="4463379"/>
            <a:ext cx="621928" cy="203980"/>
          </a:xfrm>
          <a:prstGeom prst="straightConnector1">
            <a:avLst/>
          </a:prstGeom>
          <a:ln>
            <a:solidFill>
              <a:schemeClr val="accent1">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6882329" y="3237546"/>
            <a:ext cx="797013" cy="307777"/>
          </a:xfrm>
          <a:prstGeom prst="rect">
            <a:avLst/>
          </a:prstGeom>
          <a:noFill/>
        </p:spPr>
        <p:txBody>
          <a:bodyPr wrap="none" rtlCol="0">
            <a:spAutoFit/>
          </a:bodyPr>
          <a:lstStyle/>
          <a:p>
            <a:r>
              <a:rPr lang="en-GB" sz="1400" dirty="0" smtClean="0">
                <a:solidFill>
                  <a:schemeClr val="accent1">
                    <a:lumMod val="40000"/>
                    <a:lumOff val="60000"/>
                  </a:schemeClr>
                </a:solidFill>
              </a:rPr>
              <a:t>used(r2)</a:t>
            </a:r>
            <a:endParaRPr lang="en-US" sz="1400" dirty="0">
              <a:solidFill>
                <a:schemeClr val="accent1">
                  <a:lumMod val="40000"/>
                  <a:lumOff val="60000"/>
                </a:schemeClr>
              </a:solidFill>
            </a:endParaRPr>
          </a:p>
        </p:txBody>
      </p:sp>
      <p:sp>
        <p:nvSpPr>
          <p:cNvPr id="31" name="TextBox 30"/>
          <p:cNvSpPr txBox="1"/>
          <p:nvPr/>
        </p:nvSpPr>
        <p:spPr>
          <a:xfrm>
            <a:off x="5613566" y="3237546"/>
            <a:ext cx="797013" cy="307777"/>
          </a:xfrm>
          <a:prstGeom prst="rect">
            <a:avLst/>
          </a:prstGeom>
          <a:noFill/>
        </p:spPr>
        <p:txBody>
          <a:bodyPr wrap="none" rtlCol="0">
            <a:spAutoFit/>
          </a:bodyPr>
          <a:lstStyle/>
          <a:p>
            <a:r>
              <a:rPr lang="en-GB" sz="1400" dirty="0" smtClean="0">
                <a:solidFill>
                  <a:schemeClr val="accent1">
                    <a:lumMod val="40000"/>
                    <a:lumOff val="60000"/>
                  </a:schemeClr>
                </a:solidFill>
              </a:rPr>
              <a:t>used(r1)</a:t>
            </a:r>
            <a:endParaRPr lang="en-US" sz="1400" dirty="0">
              <a:solidFill>
                <a:schemeClr val="accent1">
                  <a:lumMod val="40000"/>
                  <a:lumOff val="60000"/>
                </a:schemeClr>
              </a:solidFill>
            </a:endParaRPr>
          </a:p>
        </p:txBody>
      </p:sp>
      <p:sp>
        <p:nvSpPr>
          <p:cNvPr id="32" name="TextBox 31"/>
          <p:cNvSpPr txBox="1"/>
          <p:nvPr/>
        </p:nvSpPr>
        <p:spPr>
          <a:xfrm>
            <a:off x="6882329" y="4347692"/>
            <a:ext cx="1683731" cy="307777"/>
          </a:xfrm>
          <a:prstGeom prst="rect">
            <a:avLst/>
          </a:prstGeom>
          <a:noFill/>
        </p:spPr>
        <p:txBody>
          <a:bodyPr wrap="none" rtlCol="0">
            <a:spAutoFit/>
          </a:bodyPr>
          <a:lstStyle/>
          <a:p>
            <a:r>
              <a:rPr lang="en-GB" sz="1400" dirty="0" err="1" smtClean="0">
                <a:solidFill>
                  <a:schemeClr val="accent1">
                    <a:lumMod val="40000"/>
                    <a:lumOff val="60000"/>
                  </a:schemeClr>
                </a:solidFill>
              </a:rPr>
              <a:t>wasGeneratedBy</a:t>
            </a:r>
            <a:r>
              <a:rPr lang="en-GB" sz="1400" dirty="0" smtClean="0">
                <a:solidFill>
                  <a:schemeClr val="accent1">
                    <a:lumMod val="40000"/>
                    <a:lumOff val="60000"/>
                  </a:schemeClr>
                </a:solidFill>
              </a:rPr>
              <a:t>(r3)</a:t>
            </a:r>
            <a:endParaRPr lang="en-US" sz="1400" dirty="0">
              <a:solidFill>
                <a:schemeClr val="accent1">
                  <a:lumMod val="40000"/>
                  <a:lumOff val="60000"/>
                </a:schemeClr>
              </a:solidFill>
            </a:endParaRPr>
          </a:p>
        </p:txBody>
      </p:sp>
      <p:sp>
        <p:nvSpPr>
          <p:cNvPr id="33" name="TextBox 32"/>
          <p:cNvSpPr txBox="1"/>
          <p:nvPr/>
        </p:nvSpPr>
        <p:spPr>
          <a:xfrm>
            <a:off x="4714876" y="4347692"/>
            <a:ext cx="1683731" cy="307777"/>
          </a:xfrm>
          <a:prstGeom prst="rect">
            <a:avLst/>
          </a:prstGeom>
          <a:noFill/>
        </p:spPr>
        <p:txBody>
          <a:bodyPr wrap="none" rtlCol="0">
            <a:spAutoFit/>
          </a:bodyPr>
          <a:lstStyle/>
          <a:p>
            <a:r>
              <a:rPr lang="en-GB" sz="1400" dirty="0" err="1" smtClean="0">
                <a:solidFill>
                  <a:schemeClr val="accent1">
                    <a:lumMod val="40000"/>
                    <a:lumOff val="60000"/>
                  </a:schemeClr>
                </a:solidFill>
              </a:rPr>
              <a:t>wasGeneratedBy</a:t>
            </a:r>
            <a:r>
              <a:rPr lang="en-GB" sz="1400" dirty="0" smtClean="0">
                <a:solidFill>
                  <a:schemeClr val="accent1">
                    <a:lumMod val="40000"/>
                    <a:lumOff val="60000"/>
                  </a:schemeClr>
                </a:solidFill>
              </a:rPr>
              <a:t>(r4)</a:t>
            </a:r>
            <a:endParaRPr lang="en-US" sz="1400" dirty="0">
              <a:solidFill>
                <a:schemeClr val="accent1">
                  <a:lumMod val="40000"/>
                  <a:lumOff val="60000"/>
                </a:schemeClr>
              </a:solidFill>
            </a:endParaRPr>
          </a:p>
        </p:txBody>
      </p:sp>
      <p:sp>
        <p:nvSpPr>
          <p:cNvPr id="34" name="TextBox 33"/>
          <p:cNvSpPr txBox="1"/>
          <p:nvPr/>
        </p:nvSpPr>
        <p:spPr>
          <a:xfrm>
            <a:off x="7040898" y="3977643"/>
            <a:ext cx="184731" cy="307777"/>
          </a:xfrm>
          <a:prstGeom prst="rect">
            <a:avLst/>
          </a:prstGeom>
          <a:noFill/>
        </p:spPr>
        <p:txBody>
          <a:bodyPr wrap="none" rtlCol="0">
            <a:spAutoFit/>
          </a:bodyPr>
          <a:lstStyle/>
          <a:p>
            <a:endParaRPr lang="en-US" sz="1400" dirty="0"/>
          </a:p>
        </p:txBody>
      </p:sp>
      <p:sp>
        <p:nvSpPr>
          <p:cNvPr id="39" name="Rectangle 20"/>
          <p:cNvSpPr>
            <a:spLocks noChangeAspect="1" noChangeArrowheads="1"/>
          </p:cNvSpPr>
          <p:nvPr/>
        </p:nvSpPr>
        <p:spPr bwMode="auto">
          <a:xfrm>
            <a:off x="6929454" y="3571876"/>
            <a:ext cx="681355" cy="682529"/>
          </a:xfrm>
          <a:prstGeom prst="rect">
            <a:avLst/>
          </a:prstGeom>
          <a:solidFill>
            <a:schemeClr val="accent1"/>
          </a:solidFill>
          <a:ln w="9525">
            <a:solidFill>
              <a:schemeClr val="tx1"/>
            </a:solidFill>
            <a:miter lim="800000"/>
            <a:headEnd/>
            <a:tailEnd/>
          </a:ln>
          <a:effectLst/>
        </p:spPr>
        <p:txBody>
          <a:bodyPr wrap="none" anchor="ctr"/>
          <a:lstStyle/>
          <a:p>
            <a:pPr algn="ctr"/>
            <a:r>
              <a:rPr lang="en-GB" dirty="0" smtClean="0"/>
              <a:t>P2</a:t>
            </a:r>
            <a:endParaRPr lang="en-GB" dirty="0"/>
          </a:p>
        </p:txBody>
      </p:sp>
      <p:sp>
        <p:nvSpPr>
          <p:cNvPr id="40" name="TextBox 39"/>
          <p:cNvSpPr txBox="1"/>
          <p:nvPr/>
        </p:nvSpPr>
        <p:spPr>
          <a:xfrm>
            <a:off x="214282" y="6143644"/>
            <a:ext cx="8911991" cy="646331"/>
          </a:xfrm>
          <a:prstGeom prst="rect">
            <a:avLst/>
          </a:prstGeom>
          <a:noFill/>
        </p:spPr>
        <p:txBody>
          <a:bodyPr wrap="none" rtlCol="0">
            <a:spAutoFit/>
          </a:bodyPr>
          <a:lstStyle/>
          <a:p>
            <a:r>
              <a:rPr lang="en-GB" dirty="0" smtClean="0"/>
              <a:t>If these two graphs denote the same execution, it is not true that A4 was cause by A1; hence </a:t>
            </a:r>
          </a:p>
          <a:p>
            <a:r>
              <a:rPr lang="en-GB" dirty="0" smtClean="0"/>
              <a:t>dependencies between </a:t>
            </a:r>
            <a:r>
              <a:rPr lang="en-GB" dirty="0" err="1" smtClean="0"/>
              <a:t>artifacts</a:t>
            </a:r>
            <a:r>
              <a:rPr lang="en-GB" dirty="0" smtClean="0"/>
              <a:t> need to be asserted explicit</a:t>
            </a:r>
            <a:endParaRPr lang="en-US" dirty="0"/>
          </a:p>
        </p:txBody>
      </p:sp>
      <p:sp>
        <p:nvSpPr>
          <p:cNvPr id="46" name="Right Bracket 45"/>
          <p:cNvSpPr/>
          <p:nvPr/>
        </p:nvSpPr>
        <p:spPr>
          <a:xfrm>
            <a:off x="3428992" y="2571744"/>
            <a:ext cx="428628" cy="2571768"/>
          </a:xfrm>
          <a:prstGeom prst="rightBracket">
            <a:avLst/>
          </a:prstGeom>
          <a:ln w="19050">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TextBox 46"/>
          <p:cNvSpPr txBox="1"/>
          <p:nvPr/>
        </p:nvSpPr>
        <p:spPr>
          <a:xfrm>
            <a:off x="3000364" y="3643314"/>
            <a:ext cx="1415580" cy="307777"/>
          </a:xfrm>
          <a:prstGeom prst="rect">
            <a:avLst/>
          </a:prstGeom>
          <a:noFill/>
        </p:spPr>
        <p:txBody>
          <a:bodyPr wrap="none" rtlCol="0">
            <a:spAutoFit/>
          </a:bodyPr>
          <a:lstStyle/>
          <a:p>
            <a:r>
              <a:rPr lang="en-GB" sz="1400" dirty="0" err="1" smtClean="0"/>
              <a:t>wasDerivedFrom</a:t>
            </a:r>
            <a:endParaRPr lang="en-US" sz="1400" dirty="0"/>
          </a:p>
        </p:txBody>
      </p:sp>
      <p:sp>
        <p:nvSpPr>
          <p:cNvPr id="48" name="Right Bracket 47"/>
          <p:cNvSpPr/>
          <p:nvPr/>
        </p:nvSpPr>
        <p:spPr>
          <a:xfrm>
            <a:off x="7858148" y="2643182"/>
            <a:ext cx="428628" cy="2571768"/>
          </a:xfrm>
          <a:prstGeom prst="rightBracket">
            <a:avLst/>
          </a:prstGeom>
          <a:ln w="19050">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TextBox 48"/>
          <p:cNvSpPr txBox="1"/>
          <p:nvPr/>
        </p:nvSpPr>
        <p:spPr>
          <a:xfrm>
            <a:off x="7429520" y="3714752"/>
            <a:ext cx="1415580" cy="307777"/>
          </a:xfrm>
          <a:prstGeom prst="rect">
            <a:avLst/>
          </a:prstGeom>
          <a:noFill/>
        </p:spPr>
        <p:txBody>
          <a:bodyPr wrap="none" rtlCol="0">
            <a:spAutoFit/>
          </a:bodyPr>
          <a:lstStyle/>
          <a:p>
            <a:r>
              <a:rPr lang="en-GB" sz="1400" dirty="0" err="1" smtClean="0"/>
              <a:t>wasDerivedFrom</a:t>
            </a:r>
            <a:endParaRPr lang="en-US" sz="1400" dirty="0"/>
          </a:p>
        </p:txBody>
      </p:sp>
      <p:sp>
        <p:nvSpPr>
          <p:cNvPr id="50" name="Right Bracket 49"/>
          <p:cNvSpPr/>
          <p:nvPr/>
        </p:nvSpPr>
        <p:spPr>
          <a:xfrm flipH="1">
            <a:off x="4857752" y="2571744"/>
            <a:ext cx="428628" cy="2571768"/>
          </a:xfrm>
          <a:prstGeom prst="rightBracket">
            <a:avLst/>
          </a:prstGeom>
          <a:ln w="19050">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TextBox 50"/>
          <p:cNvSpPr txBox="1"/>
          <p:nvPr/>
        </p:nvSpPr>
        <p:spPr>
          <a:xfrm flipH="1">
            <a:off x="4429124" y="3643314"/>
            <a:ext cx="1415580" cy="307777"/>
          </a:xfrm>
          <a:prstGeom prst="rect">
            <a:avLst/>
          </a:prstGeom>
          <a:noFill/>
        </p:spPr>
        <p:txBody>
          <a:bodyPr wrap="none" rtlCol="0">
            <a:spAutoFit/>
          </a:bodyPr>
          <a:lstStyle/>
          <a:p>
            <a:r>
              <a:rPr lang="en-GB" sz="1400" dirty="0" err="1" smtClean="0"/>
              <a:t>wasDerivedFrom</a:t>
            </a:r>
            <a:endParaRPr lang="en-US" sz="1400" dirty="0"/>
          </a:p>
        </p:txBody>
      </p:sp>
      <p:sp>
        <p:nvSpPr>
          <p:cNvPr id="52" name="Right Bracket 51"/>
          <p:cNvSpPr/>
          <p:nvPr/>
        </p:nvSpPr>
        <p:spPr>
          <a:xfrm flipH="1">
            <a:off x="428628" y="2571744"/>
            <a:ext cx="428628" cy="2571768"/>
          </a:xfrm>
          <a:prstGeom prst="rightBracket">
            <a:avLst/>
          </a:prstGeom>
          <a:ln w="19050">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TextBox 52"/>
          <p:cNvSpPr txBox="1"/>
          <p:nvPr/>
        </p:nvSpPr>
        <p:spPr>
          <a:xfrm flipH="1">
            <a:off x="0" y="3643314"/>
            <a:ext cx="1415580" cy="307777"/>
          </a:xfrm>
          <a:prstGeom prst="rect">
            <a:avLst/>
          </a:prstGeom>
          <a:noFill/>
        </p:spPr>
        <p:txBody>
          <a:bodyPr wrap="none" rtlCol="0">
            <a:spAutoFit/>
          </a:bodyPr>
          <a:lstStyle/>
          <a:p>
            <a:r>
              <a:rPr lang="en-GB" sz="1400" dirty="0" err="1" smtClean="0"/>
              <a:t>wasDerivedFrom</a:t>
            </a:r>
            <a:endParaRPr lang="en-US" sz="1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Explicit Data Derivations (2)</a:t>
            </a:r>
            <a:endParaRPr lang="en-US" dirty="0"/>
          </a:p>
        </p:txBody>
      </p:sp>
      <p:sp>
        <p:nvSpPr>
          <p:cNvPr id="31" name="Content Placeholder 30"/>
          <p:cNvSpPr>
            <a:spLocks noGrp="1"/>
          </p:cNvSpPr>
          <p:nvPr>
            <p:ph sz="half" idx="2"/>
          </p:nvPr>
        </p:nvSpPr>
        <p:spPr>
          <a:xfrm>
            <a:off x="5572132" y="1600200"/>
            <a:ext cx="3571868" cy="4525963"/>
          </a:xfrm>
        </p:spPr>
        <p:txBody>
          <a:bodyPr>
            <a:normAutofit/>
          </a:bodyPr>
          <a:lstStyle/>
          <a:p>
            <a:endParaRPr lang="en-GB" sz="2400" dirty="0"/>
          </a:p>
          <a:p>
            <a:pPr>
              <a:buNone/>
            </a:pPr>
            <a:r>
              <a:rPr lang="en-GB" sz="2400" b="1" dirty="0" smtClean="0">
                <a:solidFill>
                  <a:srgbClr val="00B0F0"/>
                </a:solidFill>
              </a:rPr>
              <a:t>Causation chain:</a:t>
            </a:r>
          </a:p>
          <a:p>
            <a:r>
              <a:rPr lang="en-GB" sz="2400" dirty="0" smtClean="0"/>
              <a:t>P was caused by A1 and A2</a:t>
            </a:r>
          </a:p>
          <a:p>
            <a:r>
              <a:rPr lang="en-GB" sz="2400" dirty="0" smtClean="0"/>
              <a:t>A3 and A4 were caused by P</a:t>
            </a:r>
          </a:p>
          <a:p>
            <a:r>
              <a:rPr lang="en-GB" sz="2400" dirty="0" smtClean="0"/>
              <a:t>A3 was caused  by A1 and A2</a:t>
            </a:r>
          </a:p>
          <a:p>
            <a:r>
              <a:rPr lang="en-GB" sz="2400" dirty="0" smtClean="0"/>
              <a:t>A4 was caused by A1 and A2</a:t>
            </a:r>
            <a:endParaRPr lang="en-US" sz="2400" dirty="0"/>
          </a:p>
        </p:txBody>
      </p:sp>
      <p:sp>
        <p:nvSpPr>
          <p:cNvPr id="6" name="Rectangle 20"/>
          <p:cNvSpPr>
            <a:spLocks noChangeAspect="1" noChangeArrowheads="1"/>
          </p:cNvSpPr>
          <p:nvPr/>
        </p:nvSpPr>
        <p:spPr bwMode="auto">
          <a:xfrm>
            <a:off x="2544979" y="3393281"/>
            <a:ext cx="920750" cy="922337"/>
          </a:xfrm>
          <a:prstGeom prst="rect">
            <a:avLst/>
          </a:prstGeom>
          <a:solidFill>
            <a:schemeClr val="accent1"/>
          </a:solidFill>
          <a:ln w="9525">
            <a:solidFill>
              <a:schemeClr val="tx1"/>
            </a:solidFill>
            <a:miter lim="800000"/>
            <a:headEnd/>
            <a:tailEnd/>
          </a:ln>
          <a:effectLst/>
        </p:spPr>
        <p:txBody>
          <a:bodyPr wrap="none" anchor="ctr"/>
          <a:lstStyle/>
          <a:p>
            <a:pPr algn="ctr"/>
            <a:r>
              <a:rPr lang="en-GB" sz="2400"/>
              <a:t>P</a:t>
            </a:r>
          </a:p>
        </p:txBody>
      </p:sp>
      <p:grpSp>
        <p:nvGrpSpPr>
          <p:cNvPr id="3" name="Group 9"/>
          <p:cNvGrpSpPr/>
          <p:nvPr/>
        </p:nvGrpSpPr>
        <p:grpSpPr>
          <a:xfrm>
            <a:off x="1393041" y="1643050"/>
            <a:ext cx="3224626" cy="993775"/>
            <a:chOff x="1857356" y="1428736"/>
            <a:chExt cx="3224626" cy="993775"/>
          </a:xfrm>
        </p:grpSpPr>
        <p:sp>
          <p:nvSpPr>
            <p:cNvPr id="5" name="Oval 19"/>
            <p:cNvSpPr>
              <a:spLocks noChangeAspect="1" noChangeArrowheads="1"/>
            </p:cNvSpPr>
            <p:nvPr/>
          </p:nvSpPr>
          <p:spPr bwMode="auto">
            <a:xfrm>
              <a:off x="1857356" y="1428736"/>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sz="2400" dirty="0" smtClean="0"/>
                <a:t>A1</a:t>
              </a:r>
              <a:endParaRPr lang="en-GB" sz="2400" dirty="0"/>
            </a:p>
          </p:txBody>
        </p:sp>
        <p:sp>
          <p:nvSpPr>
            <p:cNvPr id="7" name="Oval 19"/>
            <p:cNvSpPr>
              <a:spLocks noChangeAspect="1" noChangeArrowheads="1"/>
            </p:cNvSpPr>
            <p:nvPr/>
          </p:nvSpPr>
          <p:spPr bwMode="auto">
            <a:xfrm>
              <a:off x="4161232" y="1500174"/>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sz="2400" dirty="0" smtClean="0"/>
                <a:t>A2</a:t>
              </a:r>
              <a:endParaRPr lang="en-GB" sz="2400" dirty="0"/>
            </a:p>
          </p:txBody>
        </p:sp>
      </p:grpSp>
      <p:grpSp>
        <p:nvGrpSpPr>
          <p:cNvPr id="4" name="Group 10"/>
          <p:cNvGrpSpPr/>
          <p:nvPr/>
        </p:nvGrpSpPr>
        <p:grpSpPr>
          <a:xfrm>
            <a:off x="1393041" y="5072074"/>
            <a:ext cx="3224626" cy="993775"/>
            <a:chOff x="1857356" y="1428736"/>
            <a:chExt cx="3224626" cy="993775"/>
          </a:xfrm>
        </p:grpSpPr>
        <p:sp>
          <p:nvSpPr>
            <p:cNvPr id="12" name="Oval 19"/>
            <p:cNvSpPr>
              <a:spLocks noChangeAspect="1" noChangeArrowheads="1"/>
            </p:cNvSpPr>
            <p:nvPr/>
          </p:nvSpPr>
          <p:spPr bwMode="auto">
            <a:xfrm>
              <a:off x="1857356" y="1428736"/>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sz="2400" dirty="0" smtClean="0"/>
                <a:t>A3</a:t>
              </a:r>
              <a:endParaRPr lang="en-GB" sz="2400" dirty="0"/>
            </a:p>
          </p:txBody>
        </p:sp>
        <p:sp>
          <p:nvSpPr>
            <p:cNvPr id="13" name="Oval 19"/>
            <p:cNvSpPr>
              <a:spLocks noChangeAspect="1" noChangeArrowheads="1"/>
            </p:cNvSpPr>
            <p:nvPr/>
          </p:nvSpPr>
          <p:spPr bwMode="auto">
            <a:xfrm>
              <a:off x="4161232" y="1500174"/>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sz="2400" dirty="0" smtClean="0"/>
                <a:t>A4</a:t>
              </a:r>
              <a:endParaRPr lang="en-GB" sz="2400" dirty="0"/>
            </a:p>
          </p:txBody>
        </p:sp>
      </p:grpSp>
      <p:cxnSp>
        <p:nvCxnSpPr>
          <p:cNvPr id="19" name="Straight Arrow Connector 18"/>
          <p:cNvCxnSpPr>
            <a:stCxn id="6" idx="0"/>
          </p:cNvCxnSpPr>
          <p:nvPr/>
        </p:nvCxnSpPr>
        <p:spPr>
          <a:xfrm rot="16200000" flipV="1">
            <a:off x="2110669" y="2498596"/>
            <a:ext cx="962967" cy="826404"/>
          </a:xfrm>
          <a:prstGeom prst="straightConnector1">
            <a:avLst/>
          </a:prstGeom>
          <a:ln>
            <a:solidFill>
              <a:schemeClr val="accent1">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6" idx="0"/>
          </p:cNvCxnSpPr>
          <p:nvPr/>
        </p:nvCxnSpPr>
        <p:spPr>
          <a:xfrm rot="5400000" flipH="1" flipV="1">
            <a:off x="2972792" y="2534315"/>
            <a:ext cx="891529" cy="826404"/>
          </a:xfrm>
          <a:prstGeom prst="straightConnector1">
            <a:avLst/>
          </a:prstGeom>
          <a:ln>
            <a:solidFill>
              <a:schemeClr val="accent1">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endCxn id="6" idx="2"/>
          </p:cNvCxnSpPr>
          <p:nvPr/>
        </p:nvCxnSpPr>
        <p:spPr>
          <a:xfrm rot="5400000" flipH="1" flipV="1">
            <a:off x="2146388" y="4348181"/>
            <a:ext cx="891529" cy="826404"/>
          </a:xfrm>
          <a:prstGeom prst="straightConnector1">
            <a:avLst/>
          </a:prstGeom>
          <a:ln>
            <a:solidFill>
              <a:schemeClr val="accent1">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endCxn id="6" idx="2"/>
          </p:cNvCxnSpPr>
          <p:nvPr/>
        </p:nvCxnSpPr>
        <p:spPr>
          <a:xfrm rot="16200000" flipV="1">
            <a:off x="2937073" y="4383900"/>
            <a:ext cx="962967" cy="826404"/>
          </a:xfrm>
          <a:prstGeom prst="straightConnector1">
            <a:avLst/>
          </a:prstGeom>
          <a:ln>
            <a:solidFill>
              <a:schemeClr val="accent1">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3357586" y="2928934"/>
            <a:ext cx="1398140" cy="369332"/>
          </a:xfrm>
          <a:prstGeom prst="rect">
            <a:avLst/>
          </a:prstGeom>
          <a:noFill/>
        </p:spPr>
        <p:txBody>
          <a:bodyPr wrap="none" rtlCol="0">
            <a:spAutoFit/>
          </a:bodyPr>
          <a:lstStyle/>
          <a:p>
            <a:r>
              <a:rPr lang="en-GB" dirty="0">
                <a:solidFill>
                  <a:schemeClr val="bg1">
                    <a:lumMod val="85000"/>
                  </a:schemeClr>
                </a:solidFill>
              </a:rPr>
              <a:t>u</a:t>
            </a:r>
            <a:r>
              <a:rPr lang="en-GB" dirty="0" smtClean="0">
                <a:solidFill>
                  <a:schemeClr val="bg1">
                    <a:lumMod val="85000"/>
                  </a:schemeClr>
                </a:solidFill>
              </a:rPr>
              <a:t>sed(divisor)</a:t>
            </a:r>
            <a:endParaRPr lang="en-US" dirty="0">
              <a:solidFill>
                <a:schemeClr val="bg1">
                  <a:lumMod val="85000"/>
                </a:schemeClr>
              </a:solidFill>
            </a:endParaRPr>
          </a:p>
        </p:txBody>
      </p:sp>
      <p:sp>
        <p:nvSpPr>
          <p:cNvPr id="27" name="TextBox 26"/>
          <p:cNvSpPr txBox="1"/>
          <p:nvPr/>
        </p:nvSpPr>
        <p:spPr>
          <a:xfrm>
            <a:off x="1214446" y="2928934"/>
            <a:ext cx="1587294" cy="369332"/>
          </a:xfrm>
          <a:prstGeom prst="rect">
            <a:avLst/>
          </a:prstGeom>
          <a:noFill/>
        </p:spPr>
        <p:txBody>
          <a:bodyPr wrap="none" rtlCol="0">
            <a:spAutoFit/>
          </a:bodyPr>
          <a:lstStyle/>
          <a:p>
            <a:r>
              <a:rPr lang="en-GB" dirty="0">
                <a:solidFill>
                  <a:schemeClr val="bg1">
                    <a:lumMod val="85000"/>
                  </a:schemeClr>
                </a:solidFill>
              </a:rPr>
              <a:t>u</a:t>
            </a:r>
            <a:r>
              <a:rPr lang="en-GB" dirty="0" smtClean="0">
                <a:solidFill>
                  <a:schemeClr val="bg1">
                    <a:lumMod val="85000"/>
                  </a:schemeClr>
                </a:solidFill>
              </a:rPr>
              <a:t>sed(dividend)</a:t>
            </a:r>
            <a:endParaRPr lang="en-US" dirty="0">
              <a:solidFill>
                <a:schemeClr val="bg1">
                  <a:lumMod val="85000"/>
                </a:schemeClr>
              </a:solidFill>
            </a:endParaRPr>
          </a:p>
        </p:txBody>
      </p:sp>
      <p:sp>
        <p:nvSpPr>
          <p:cNvPr id="28" name="TextBox 27"/>
          <p:cNvSpPr txBox="1"/>
          <p:nvPr/>
        </p:nvSpPr>
        <p:spPr>
          <a:xfrm>
            <a:off x="3357586" y="4429132"/>
            <a:ext cx="2266454" cy="369332"/>
          </a:xfrm>
          <a:prstGeom prst="rect">
            <a:avLst/>
          </a:prstGeom>
          <a:noFill/>
        </p:spPr>
        <p:txBody>
          <a:bodyPr wrap="none" rtlCol="0">
            <a:spAutoFit/>
          </a:bodyPr>
          <a:lstStyle/>
          <a:p>
            <a:r>
              <a:rPr lang="en-GB" dirty="0" err="1" smtClean="0">
                <a:solidFill>
                  <a:schemeClr val="bg1">
                    <a:lumMod val="85000"/>
                  </a:schemeClr>
                </a:solidFill>
              </a:rPr>
              <a:t>wasGeneratedBy</a:t>
            </a:r>
            <a:r>
              <a:rPr lang="en-GB" dirty="0" smtClean="0">
                <a:solidFill>
                  <a:schemeClr val="bg1">
                    <a:lumMod val="85000"/>
                  </a:schemeClr>
                </a:solidFill>
              </a:rPr>
              <a:t>(rest)</a:t>
            </a:r>
            <a:endParaRPr lang="en-US" dirty="0">
              <a:solidFill>
                <a:schemeClr val="bg1">
                  <a:lumMod val="85000"/>
                </a:schemeClr>
              </a:solidFill>
            </a:endParaRPr>
          </a:p>
        </p:txBody>
      </p:sp>
      <p:sp>
        <p:nvSpPr>
          <p:cNvPr id="29" name="TextBox 28"/>
          <p:cNvSpPr txBox="1"/>
          <p:nvPr/>
        </p:nvSpPr>
        <p:spPr>
          <a:xfrm>
            <a:off x="0" y="4429132"/>
            <a:ext cx="2717154" cy="369332"/>
          </a:xfrm>
          <a:prstGeom prst="rect">
            <a:avLst/>
          </a:prstGeom>
          <a:noFill/>
        </p:spPr>
        <p:txBody>
          <a:bodyPr wrap="none" rtlCol="0">
            <a:spAutoFit/>
          </a:bodyPr>
          <a:lstStyle/>
          <a:p>
            <a:r>
              <a:rPr lang="en-GB" dirty="0" err="1" smtClean="0">
                <a:solidFill>
                  <a:schemeClr val="bg1">
                    <a:lumMod val="85000"/>
                  </a:schemeClr>
                </a:solidFill>
              </a:rPr>
              <a:t>wasGeneratedBy</a:t>
            </a:r>
            <a:r>
              <a:rPr lang="en-GB" dirty="0" smtClean="0">
                <a:solidFill>
                  <a:schemeClr val="bg1">
                    <a:lumMod val="85000"/>
                  </a:schemeClr>
                </a:solidFill>
              </a:rPr>
              <a:t>(quotient)</a:t>
            </a:r>
            <a:endParaRPr lang="en-US" dirty="0">
              <a:solidFill>
                <a:schemeClr val="bg1">
                  <a:lumMod val="85000"/>
                </a:schemeClr>
              </a:solidFill>
            </a:endParaRPr>
          </a:p>
        </p:txBody>
      </p:sp>
      <p:sp>
        <p:nvSpPr>
          <p:cNvPr id="32" name="TextBox 31"/>
          <p:cNvSpPr txBox="1"/>
          <p:nvPr/>
        </p:nvSpPr>
        <p:spPr>
          <a:xfrm>
            <a:off x="3500430" y="3714752"/>
            <a:ext cx="668773" cy="577081"/>
          </a:xfrm>
          <a:prstGeom prst="rect">
            <a:avLst/>
          </a:prstGeom>
          <a:noFill/>
        </p:spPr>
        <p:txBody>
          <a:bodyPr wrap="none" rtlCol="0">
            <a:spAutoFit/>
          </a:bodyPr>
          <a:lstStyle/>
          <a:p>
            <a:endParaRPr lang="en-GB" sz="1050" dirty="0" smtClean="0"/>
          </a:p>
          <a:p>
            <a:r>
              <a:rPr lang="en-GB" sz="1050" dirty="0"/>
              <a:t>t</a:t>
            </a:r>
            <a:r>
              <a:rPr lang="en-GB" sz="1050" dirty="0" smtClean="0"/>
              <a:t>ype</a:t>
            </a:r>
          </a:p>
          <a:p>
            <a:r>
              <a:rPr lang="en-GB" sz="1050" dirty="0" smtClean="0"/>
              <a:t>=division</a:t>
            </a:r>
            <a:endParaRPr lang="en-US" sz="1050" dirty="0"/>
          </a:p>
        </p:txBody>
      </p:sp>
      <p:sp>
        <p:nvSpPr>
          <p:cNvPr id="20" name="Right Bracket 19"/>
          <p:cNvSpPr/>
          <p:nvPr/>
        </p:nvSpPr>
        <p:spPr>
          <a:xfrm flipH="1">
            <a:off x="428628" y="2000240"/>
            <a:ext cx="714348" cy="3571900"/>
          </a:xfrm>
          <a:prstGeom prst="rightBracket">
            <a:avLst/>
          </a:prstGeom>
          <a:ln w="19050">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TextBox 21"/>
          <p:cNvSpPr txBox="1"/>
          <p:nvPr/>
        </p:nvSpPr>
        <p:spPr>
          <a:xfrm rot="16200000" flipH="1">
            <a:off x="-637773" y="3296312"/>
            <a:ext cx="2359194" cy="338554"/>
          </a:xfrm>
          <a:prstGeom prst="rect">
            <a:avLst/>
          </a:prstGeom>
          <a:noFill/>
        </p:spPr>
        <p:txBody>
          <a:bodyPr wrap="square" rtlCol="0">
            <a:spAutoFit/>
          </a:bodyPr>
          <a:lstStyle/>
          <a:p>
            <a:r>
              <a:rPr lang="en-GB" sz="1600" dirty="0" err="1" smtClean="0"/>
              <a:t>wasDerivedFrom</a:t>
            </a:r>
            <a:endParaRPr lang="en-US" sz="1600" dirty="0"/>
          </a:p>
        </p:txBody>
      </p:sp>
      <p:sp>
        <p:nvSpPr>
          <p:cNvPr id="24" name="Right Bracket 23"/>
          <p:cNvSpPr/>
          <p:nvPr/>
        </p:nvSpPr>
        <p:spPr>
          <a:xfrm>
            <a:off x="4714876" y="2071678"/>
            <a:ext cx="714348" cy="3571900"/>
          </a:xfrm>
          <a:prstGeom prst="rightBracket">
            <a:avLst/>
          </a:prstGeom>
          <a:ln w="19050">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TextBox 29"/>
          <p:cNvSpPr txBox="1"/>
          <p:nvPr/>
        </p:nvSpPr>
        <p:spPr>
          <a:xfrm rot="16200000">
            <a:off x="4143372" y="3357562"/>
            <a:ext cx="2359194" cy="338554"/>
          </a:xfrm>
          <a:prstGeom prst="rect">
            <a:avLst/>
          </a:prstGeom>
          <a:noFill/>
        </p:spPr>
        <p:txBody>
          <a:bodyPr wrap="square" rtlCol="0">
            <a:spAutoFit/>
          </a:bodyPr>
          <a:lstStyle/>
          <a:p>
            <a:r>
              <a:rPr lang="en-GB" sz="1600" dirty="0" err="1" smtClean="0"/>
              <a:t>wasDerivedFrom</a:t>
            </a:r>
            <a:endParaRPr lang="en-US" sz="1600" dirty="0"/>
          </a:p>
        </p:txBody>
      </p:sp>
      <p:sp>
        <p:nvSpPr>
          <p:cNvPr id="33" name="Right Bracket 32"/>
          <p:cNvSpPr/>
          <p:nvPr/>
        </p:nvSpPr>
        <p:spPr>
          <a:xfrm rot="19634128">
            <a:off x="3277696" y="1731023"/>
            <a:ext cx="581529" cy="3571900"/>
          </a:xfrm>
          <a:prstGeom prst="rightBracket">
            <a:avLst/>
          </a:prstGeom>
          <a:ln w="19050">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Right Bracket 33"/>
          <p:cNvSpPr/>
          <p:nvPr/>
        </p:nvSpPr>
        <p:spPr>
          <a:xfrm rot="1965872" flipH="1">
            <a:off x="2364177" y="1678962"/>
            <a:ext cx="390766" cy="3571900"/>
          </a:xfrm>
          <a:prstGeom prst="rightBracket">
            <a:avLst>
              <a:gd name="adj" fmla="val 7552"/>
            </a:avLst>
          </a:prstGeom>
          <a:ln w="19050">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TextBox 34"/>
          <p:cNvSpPr txBox="1"/>
          <p:nvPr/>
        </p:nvSpPr>
        <p:spPr>
          <a:xfrm rot="18241834" flipH="1">
            <a:off x="723654" y="3455356"/>
            <a:ext cx="2359194" cy="338554"/>
          </a:xfrm>
          <a:prstGeom prst="rect">
            <a:avLst/>
          </a:prstGeom>
          <a:noFill/>
        </p:spPr>
        <p:txBody>
          <a:bodyPr wrap="square" rtlCol="0">
            <a:spAutoFit/>
          </a:bodyPr>
          <a:lstStyle/>
          <a:p>
            <a:r>
              <a:rPr lang="en-GB" sz="1600" dirty="0" err="1" smtClean="0"/>
              <a:t>wasDerivedFrom</a:t>
            </a:r>
            <a:endParaRPr lang="en-US" sz="1600" dirty="0"/>
          </a:p>
        </p:txBody>
      </p:sp>
      <p:sp>
        <p:nvSpPr>
          <p:cNvPr id="36" name="TextBox 35"/>
          <p:cNvSpPr txBox="1"/>
          <p:nvPr/>
        </p:nvSpPr>
        <p:spPr>
          <a:xfrm rot="3424457" flipH="1">
            <a:off x="3175530" y="3698917"/>
            <a:ext cx="2359194" cy="338554"/>
          </a:xfrm>
          <a:prstGeom prst="rect">
            <a:avLst/>
          </a:prstGeom>
          <a:noFill/>
        </p:spPr>
        <p:txBody>
          <a:bodyPr wrap="square" rtlCol="0">
            <a:spAutoFit/>
          </a:bodyPr>
          <a:lstStyle/>
          <a:p>
            <a:r>
              <a:rPr lang="en-GB" sz="1600" dirty="0" err="1" smtClean="0"/>
              <a:t>wasDerivedFrom</a:t>
            </a:r>
            <a:endParaRPr lang="en-US" sz="1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GB" dirty="0" smtClean="0"/>
              <a:t>Provenance  of Physical Objects</a:t>
            </a:r>
            <a:endParaRPr lang="en-US" dirty="0"/>
          </a:p>
        </p:txBody>
      </p:sp>
      <p:pic>
        <p:nvPicPr>
          <p:cNvPr id="7" name="Content Placeholder 6" descr="cake.emf"/>
          <p:cNvPicPr>
            <a:picLocks noGrp="1" noChangeAspect="1"/>
          </p:cNvPicPr>
          <p:nvPr>
            <p:ph idx="1"/>
          </p:nvPr>
        </p:nvPicPr>
        <p:blipFill>
          <a:blip r:embed="rId2" cstate="print"/>
          <a:stretch>
            <a:fillRect/>
          </a:stretch>
        </p:blipFill>
        <p:spPr>
          <a:xfrm>
            <a:off x="2428860" y="1285860"/>
            <a:ext cx="4559047" cy="6444675"/>
          </a:xfr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Another Account of a same Execution</a:t>
            </a:r>
            <a:endParaRPr lang="en-US" dirty="0"/>
          </a:p>
        </p:txBody>
      </p:sp>
      <p:pic>
        <p:nvPicPr>
          <p:cNvPr id="4" name="Content Placeholder 3" descr="badcake-v2.emf"/>
          <p:cNvPicPr>
            <a:picLocks noGrp="1" noChangeAspect="1"/>
          </p:cNvPicPr>
          <p:nvPr>
            <p:ph idx="1"/>
          </p:nvPr>
        </p:nvPicPr>
        <p:blipFill>
          <a:blip r:embed="rId2" cstate="print"/>
          <a:stretch>
            <a:fillRect/>
          </a:stretch>
        </p:blipFill>
        <p:spPr>
          <a:xfrm>
            <a:off x="2357422" y="1071546"/>
            <a:ext cx="4244068" cy="5999421"/>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2: Aims</a:t>
            </a:r>
            <a:endParaRPr lang="en-US" dirty="0"/>
          </a:p>
        </p:txBody>
      </p:sp>
      <p:sp>
        <p:nvSpPr>
          <p:cNvPr id="3" name="Content Placeholder 2"/>
          <p:cNvSpPr>
            <a:spLocks noGrp="1"/>
          </p:cNvSpPr>
          <p:nvPr>
            <p:ph idx="1"/>
          </p:nvPr>
        </p:nvSpPr>
        <p:spPr/>
        <p:txBody>
          <a:bodyPr/>
          <a:lstStyle/>
          <a:p>
            <a:pPr>
              <a:buNone/>
            </a:pPr>
            <a:r>
              <a:rPr lang="en-US" dirty="0" smtClean="0"/>
              <a:t>In this session, you will learn about:</a:t>
            </a:r>
          </a:p>
          <a:p>
            <a:r>
              <a:rPr lang="en-US" dirty="0" smtClean="0"/>
              <a:t>The Open Provenance Model</a:t>
            </a:r>
          </a:p>
          <a:p>
            <a:r>
              <a:rPr lang="en-US" dirty="0" smtClean="0"/>
              <a:t>The definition of its abstract model</a:t>
            </a:r>
          </a:p>
          <a:p>
            <a:r>
              <a:rPr lang="en-US" dirty="0" smtClean="0"/>
              <a:t>The inferences it supports</a:t>
            </a:r>
          </a:p>
          <a:p>
            <a:r>
              <a:rPr lang="en-US" dirty="0" smtClean="0"/>
              <a:t>Various efforts to provide OPM with a semantics</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Accounts</a:t>
            </a:r>
            <a:endParaRPr lang="en-US" dirty="0"/>
          </a:p>
        </p:txBody>
      </p:sp>
      <p:sp>
        <p:nvSpPr>
          <p:cNvPr id="3" name="Content Placeholder 2"/>
          <p:cNvSpPr>
            <a:spLocks noGrp="1"/>
          </p:cNvSpPr>
          <p:nvPr>
            <p:ph idx="1"/>
          </p:nvPr>
        </p:nvSpPr>
        <p:spPr/>
        <p:txBody>
          <a:bodyPr>
            <a:normAutofit fontScale="92500" lnSpcReduction="20000"/>
          </a:bodyPr>
          <a:lstStyle/>
          <a:p>
            <a:r>
              <a:rPr lang="en-GB" dirty="0" smtClean="0"/>
              <a:t>Mechanism by which multiple descriptions of a same execution can co-exist in a same OPM graph</a:t>
            </a:r>
          </a:p>
          <a:p>
            <a:r>
              <a:rPr lang="en-GB" dirty="0" smtClean="0"/>
              <a:t>Different accounts may be provided by different observers (or asserters)</a:t>
            </a:r>
          </a:p>
          <a:p>
            <a:r>
              <a:rPr lang="en-GB" dirty="0" smtClean="0"/>
              <a:t>Accounts can overlap if they have some OPM </a:t>
            </a:r>
            <a:r>
              <a:rPr lang="en-GB" dirty="0" err="1" smtClean="0"/>
              <a:t>subgraph</a:t>
            </a:r>
            <a:r>
              <a:rPr lang="en-GB" dirty="0" smtClean="0"/>
              <a:t> in common</a:t>
            </a:r>
          </a:p>
          <a:p>
            <a:r>
              <a:rPr lang="en-GB" dirty="0" smtClean="0"/>
              <a:t>An account can be a refinement of another, if it provides more details</a:t>
            </a:r>
          </a:p>
          <a:p>
            <a:pPr lvl="1"/>
            <a:r>
              <a:rPr lang="en-GB" dirty="0" smtClean="0"/>
              <a:t>Support for hierarchical descriptions</a:t>
            </a:r>
          </a:p>
          <a:p>
            <a:r>
              <a:rPr lang="en-GB" dirty="0" smtClean="0"/>
              <a:t>Accounts may be conflicting!</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Accounts</a:t>
            </a:r>
            <a:endParaRPr lang="en-US" dirty="0"/>
          </a:p>
        </p:txBody>
      </p:sp>
      <p:pic>
        <p:nvPicPr>
          <p:cNvPr id="12" name="Content Placeholder 11" descr="cake2accounts-v2.png"/>
          <p:cNvPicPr>
            <a:picLocks noGrp="1" noChangeAspect="1"/>
          </p:cNvPicPr>
          <p:nvPr>
            <p:ph sz="half" idx="1"/>
          </p:nvPr>
        </p:nvPicPr>
        <p:blipFill>
          <a:blip r:embed="rId2" cstate="print"/>
          <a:stretch>
            <a:fillRect/>
          </a:stretch>
        </p:blipFill>
        <p:spPr>
          <a:xfrm>
            <a:off x="457200" y="1999020"/>
            <a:ext cx="4038600" cy="3728323"/>
          </a:xfrm>
        </p:spPr>
      </p:pic>
      <p:sp>
        <p:nvSpPr>
          <p:cNvPr id="13" name="Content Placeholder 12"/>
          <p:cNvSpPr>
            <a:spLocks noGrp="1"/>
          </p:cNvSpPr>
          <p:nvPr>
            <p:ph sz="half" idx="2"/>
          </p:nvPr>
        </p:nvSpPr>
        <p:spPr/>
        <p:txBody>
          <a:bodyPr/>
          <a:lstStyle/>
          <a:p>
            <a:r>
              <a:rPr lang="en-GB" dirty="0" smtClean="0"/>
              <a:t>Account is like a graph colouring</a:t>
            </a:r>
          </a:p>
          <a:p>
            <a:r>
              <a:rPr lang="en-GB" dirty="0" smtClean="0"/>
              <a:t>Nodes/edges are asserted to belong to some accounts</a:t>
            </a:r>
          </a:p>
          <a:p>
            <a:endParaRPr lang="en-US" dirty="0"/>
          </a:p>
        </p:txBody>
      </p:sp>
      <p:grpSp>
        <p:nvGrpSpPr>
          <p:cNvPr id="3" name="Group 7"/>
          <p:cNvGrpSpPr/>
          <p:nvPr/>
        </p:nvGrpSpPr>
        <p:grpSpPr>
          <a:xfrm>
            <a:off x="5367342" y="4643446"/>
            <a:ext cx="2242098" cy="369332"/>
            <a:chOff x="5214942" y="4643446"/>
            <a:chExt cx="2242098" cy="369332"/>
          </a:xfrm>
        </p:grpSpPr>
        <p:cxnSp>
          <p:nvCxnSpPr>
            <p:cNvPr id="6" name="Straight Connector 5"/>
            <p:cNvCxnSpPr/>
            <p:nvPr/>
          </p:nvCxnSpPr>
          <p:spPr>
            <a:xfrm>
              <a:off x="5214942" y="4827318"/>
              <a:ext cx="428628" cy="1588"/>
            </a:xfrm>
            <a:prstGeom prst="line">
              <a:avLst/>
            </a:prstGeom>
            <a:ln w="571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857884" y="4643446"/>
              <a:ext cx="1599156" cy="369332"/>
            </a:xfrm>
            <a:prstGeom prst="rect">
              <a:avLst/>
            </a:prstGeom>
            <a:noFill/>
          </p:spPr>
          <p:txBody>
            <a:bodyPr wrap="none" rtlCol="0">
              <a:spAutoFit/>
            </a:bodyPr>
            <a:lstStyle/>
            <a:p>
              <a:r>
                <a:rPr lang="en-GB" dirty="0" smtClean="0"/>
                <a:t>Bake execution</a:t>
              </a:r>
              <a:endParaRPr lang="en-US" dirty="0"/>
            </a:p>
          </p:txBody>
        </p:sp>
      </p:grpSp>
      <p:grpSp>
        <p:nvGrpSpPr>
          <p:cNvPr id="4" name="Group 8"/>
          <p:cNvGrpSpPr/>
          <p:nvPr/>
        </p:nvGrpSpPr>
        <p:grpSpPr>
          <a:xfrm>
            <a:off x="5357818" y="5072074"/>
            <a:ext cx="2652466" cy="369332"/>
            <a:chOff x="5214942" y="4643446"/>
            <a:chExt cx="2652466" cy="369332"/>
          </a:xfrm>
        </p:grpSpPr>
        <p:cxnSp>
          <p:nvCxnSpPr>
            <p:cNvPr id="10" name="Straight Connector 9"/>
            <p:cNvCxnSpPr/>
            <p:nvPr/>
          </p:nvCxnSpPr>
          <p:spPr>
            <a:xfrm>
              <a:off x="5214942" y="4827318"/>
              <a:ext cx="428628" cy="1588"/>
            </a:xfrm>
            <a:prstGeom prst="line">
              <a:avLst/>
            </a:prstGeom>
            <a:ln w="571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857884" y="4643446"/>
              <a:ext cx="2009524" cy="369332"/>
            </a:xfrm>
            <a:prstGeom prst="rect">
              <a:avLst/>
            </a:prstGeom>
            <a:noFill/>
          </p:spPr>
          <p:txBody>
            <a:bodyPr wrap="none" rtlCol="0">
              <a:spAutoFit/>
            </a:bodyPr>
            <a:lstStyle/>
            <a:p>
              <a:r>
                <a:rPr lang="en-GB" dirty="0" smtClean="0"/>
                <a:t>Bad Bake execution</a:t>
              </a:r>
              <a:endParaRPr lang="en-US" dirty="0"/>
            </a:p>
          </p:txBody>
        </p:sp>
      </p:grpSp>
      <p:grpSp>
        <p:nvGrpSpPr>
          <p:cNvPr id="5" name="Group 13"/>
          <p:cNvGrpSpPr/>
          <p:nvPr/>
        </p:nvGrpSpPr>
        <p:grpSpPr>
          <a:xfrm>
            <a:off x="5357818" y="5500702"/>
            <a:ext cx="2329686" cy="369332"/>
            <a:chOff x="5214942" y="4643446"/>
            <a:chExt cx="2329686" cy="369332"/>
          </a:xfrm>
        </p:grpSpPr>
        <p:cxnSp>
          <p:nvCxnSpPr>
            <p:cNvPr id="15" name="Straight Connector 14"/>
            <p:cNvCxnSpPr/>
            <p:nvPr/>
          </p:nvCxnSpPr>
          <p:spPr>
            <a:xfrm>
              <a:off x="5214942" y="4827318"/>
              <a:ext cx="428628" cy="1588"/>
            </a:xfrm>
            <a:prstGeom prst="line">
              <a:avLst/>
            </a:pr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857884" y="4643446"/>
              <a:ext cx="1686744" cy="369332"/>
            </a:xfrm>
            <a:prstGeom prst="rect">
              <a:avLst/>
            </a:prstGeom>
            <a:noFill/>
          </p:spPr>
          <p:txBody>
            <a:bodyPr wrap="none" rtlCol="0">
              <a:spAutoFit/>
            </a:bodyPr>
            <a:lstStyle/>
            <a:p>
              <a:r>
                <a:rPr lang="en-GB" dirty="0" smtClean="0"/>
                <a:t>Both executions</a:t>
              </a:r>
              <a:endParaRPr lang="en-US" dirty="0"/>
            </a:p>
          </p:txBody>
        </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OPM Semantics</a:t>
            </a:r>
            <a:endParaRPr lang="en-US" dirty="0"/>
          </a:p>
        </p:txBody>
      </p:sp>
      <p:sp>
        <p:nvSpPr>
          <p:cNvPr id="4" name="Text Placeholder 3"/>
          <p:cNvSpPr>
            <a:spLocks noGrp="1"/>
          </p:cNvSpPr>
          <p:nvPr>
            <p:ph type="body" idx="1"/>
          </p:nvPr>
        </p:nvSpPr>
        <p:spPr/>
        <p:txBody>
          <a:bodyPr/>
          <a:lstStyle/>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Completion Rules</a:t>
            </a:r>
            <a:endParaRPr lang="en-US" dirty="0"/>
          </a:p>
        </p:txBody>
      </p:sp>
      <p:grpSp>
        <p:nvGrpSpPr>
          <p:cNvPr id="5" name="Group 19"/>
          <p:cNvGrpSpPr/>
          <p:nvPr/>
        </p:nvGrpSpPr>
        <p:grpSpPr>
          <a:xfrm>
            <a:off x="500034" y="1857364"/>
            <a:ext cx="714380" cy="2928958"/>
            <a:chOff x="785786" y="1785926"/>
            <a:chExt cx="714380" cy="2928958"/>
          </a:xfrm>
        </p:grpSpPr>
        <p:sp>
          <p:nvSpPr>
            <p:cNvPr id="3" name="Rectangle 2"/>
            <p:cNvSpPr/>
            <p:nvPr/>
          </p:nvSpPr>
          <p:spPr>
            <a:xfrm>
              <a:off x="785786" y="1785926"/>
              <a:ext cx="714380"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P1</a:t>
              </a:r>
              <a:endParaRPr lang="en-US" dirty="0"/>
            </a:p>
          </p:txBody>
        </p:sp>
        <p:sp>
          <p:nvSpPr>
            <p:cNvPr id="4" name="Rectangle 3"/>
            <p:cNvSpPr/>
            <p:nvPr/>
          </p:nvSpPr>
          <p:spPr>
            <a:xfrm>
              <a:off x="785786" y="4071942"/>
              <a:ext cx="714380"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P2</a:t>
              </a:r>
              <a:endParaRPr lang="en-US" dirty="0"/>
            </a:p>
          </p:txBody>
        </p:sp>
        <p:cxnSp>
          <p:nvCxnSpPr>
            <p:cNvPr id="13" name="Straight Arrow Connector 12"/>
            <p:cNvCxnSpPr>
              <a:stCxn id="4" idx="0"/>
              <a:endCxn id="3" idx="2"/>
            </p:cNvCxnSpPr>
            <p:nvPr/>
          </p:nvCxnSpPr>
          <p:spPr>
            <a:xfrm rot="5400000" flipH="1" flipV="1">
              <a:off x="321439" y="3250405"/>
              <a:ext cx="164307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6" name="Group 18"/>
          <p:cNvGrpSpPr/>
          <p:nvPr/>
        </p:nvGrpSpPr>
        <p:grpSpPr>
          <a:xfrm>
            <a:off x="2714612" y="1857364"/>
            <a:ext cx="857256" cy="2928958"/>
            <a:chOff x="3000364" y="1785926"/>
            <a:chExt cx="857256" cy="2928958"/>
          </a:xfrm>
        </p:grpSpPr>
        <p:sp>
          <p:nvSpPr>
            <p:cNvPr id="7" name="Rectangle 6"/>
            <p:cNvSpPr/>
            <p:nvPr/>
          </p:nvSpPr>
          <p:spPr>
            <a:xfrm>
              <a:off x="3071802" y="1785926"/>
              <a:ext cx="714380"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P1</a:t>
              </a:r>
              <a:endParaRPr lang="en-US" dirty="0"/>
            </a:p>
          </p:txBody>
        </p:sp>
        <p:sp>
          <p:nvSpPr>
            <p:cNvPr id="8" name="Rectangle 7"/>
            <p:cNvSpPr/>
            <p:nvPr/>
          </p:nvSpPr>
          <p:spPr>
            <a:xfrm>
              <a:off x="3071802" y="4071942"/>
              <a:ext cx="714380"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P2</a:t>
              </a:r>
              <a:endParaRPr lang="en-US" dirty="0"/>
            </a:p>
          </p:txBody>
        </p:sp>
        <p:sp>
          <p:nvSpPr>
            <p:cNvPr id="9" name="Oval 8"/>
            <p:cNvSpPr/>
            <p:nvPr/>
          </p:nvSpPr>
          <p:spPr>
            <a:xfrm>
              <a:off x="3000364" y="2828924"/>
              <a:ext cx="857256" cy="8429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a:t>
              </a:r>
              <a:endParaRPr lang="en-US" dirty="0"/>
            </a:p>
          </p:txBody>
        </p:sp>
        <p:cxnSp>
          <p:nvCxnSpPr>
            <p:cNvPr id="15" name="Straight Arrow Connector 14"/>
            <p:cNvCxnSpPr>
              <a:stCxn id="9" idx="0"/>
              <a:endCxn id="7" idx="2"/>
            </p:cNvCxnSpPr>
            <p:nvPr/>
          </p:nvCxnSpPr>
          <p:spPr>
            <a:xfrm rot="5400000" flipH="1" flipV="1">
              <a:off x="3228964" y="2628896"/>
              <a:ext cx="40005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8" idx="0"/>
              <a:endCxn id="9" idx="4"/>
            </p:cNvCxnSpPr>
            <p:nvPr/>
          </p:nvCxnSpPr>
          <p:spPr>
            <a:xfrm rot="5400000" flipH="1" flipV="1">
              <a:off x="3228964" y="3871914"/>
              <a:ext cx="40005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18" name="Left-Right Arrow 17"/>
          <p:cNvSpPr/>
          <p:nvPr/>
        </p:nvSpPr>
        <p:spPr>
          <a:xfrm>
            <a:off x="1357290" y="3150965"/>
            <a:ext cx="1144714" cy="341756"/>
          </a:xfrm>
          <a:prstGeom prst="leftRightArrow">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1214414" y="5857892"/>
            <a:ext cx="1304781" cy="369332"/>
          </a:xfrm>
          <a:prstGeom prst="rect">
            <a:avLst/>
          </a:prstGeom>
          <a:noFill/>
        </p:spPr>
        <p:txBody>
          <a:bodyPr wrap="none" rtlCol="0">
            <a:spAutoFit/>
          </a:bodyPr>
          <a:lstStyle/>
          <a:p>
            <a:r>
              <a:rPr lang="en-GB" dirty="0" smtClean="0"/>
              <a:t>Equivalence</a:t>
            </a:r>
            <a:endParaRPr lang="en-US" dirty="0"/>
          </a:p>
        </p:txBody>
      </p:sp>
      <p:sp>
        <p:nvSpPr>
          <p:cNvPr id="22" name="Oval 21"/>
          <p:cNvSpPr/>
          <p:nvPr/>
        </p:nvSpPr>
        <p:spPr>
          <a:xfrm>
            <a:off x="5750727" y="1785926"/>
            <a:ext cx="857256" cy="8429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A1</a:t>
            </a:r>
            <a:endParaRPr lang="en-US" dirty="0"/>
          </a:p>
        </p:txBody>
      </p:sp>
      <p:sp>
        <p:nvSpPr>
          <p:cNvPr id="23" name="Oval 22"/>
          <p:cNvSpPr/>
          <p:nvPr/>
        </p:nvSpPr>
        <p:spPr>
          <a:xfrm>
            <a:off x="5750727" y="4000504"/>
            <a:ext cx="857256" cy="8429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A2</a:t>
            </a:r>
            <a:endParaRPr lang="en-US" dirty="0"/>
          </a:p>
        </p:txBody>
      </p:sp>
      <p:sp>
        <p:nvSpPr>
          <p:cNvPr id="24" name="Oval 23"/>
          <p:cNvSpPr/>
          <p:nvPr/>
        </p:nvSpPr>
        <p:spPr>
          <a:xfrm>
            <a:off x="7929586" y="1785926"/>
            <a:ext cx="857256" cy="8429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A1</a:t>
            </a:r>
            <a:endParaRPr lang="en-US" dirty="0"/>
          </a:p>
        </p:txBody>
      </p:sp>
      <p:sp>
        <p:nvSpPr>
          <p:cNvPr id="25" name="Oval 24"/>
          <p:cNvSpPr/>
          <p:nvPr/>
        </p:nvSpPr>
        <p:spPr>
          <a:xfrm>
            <a:off x="7929586" y="4000504"/>
            <a:ext cx="857256" cy="8429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A2</a:t>
            </a:r>
            <a:endParaRPr lang="en-US" dirty="0"/>
          </a:p>
        </p:txBody>
      </p:sp>
      <p:sp>
        <p:nvSpPr>
          <p:cNvPr id="26" name="Rectangle 25"/>
          <p:cNvSpPr/>
          <p:nvPr/>
        </p:nvSpPr>
        <p:spPr>
          <a:xfrm>
            <a:off x="8001024" y="3000372"/>
            <a:ext cx="714380"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a:t>
            </a:r>
            <a:endParaRPr lang="en-US" dirty="0"/>
          </a:p>
        </p:txBody>
      </p:sp>
      <p:sp>
        <p:nvSpPr>
          <p:cNvPr id="27" name="Right Arrow 26"/>
          <p:cNvSpPr/>
          <p:nvPr/>
        </p:nvSpPr>
        <p:spPr>
          <a:xfrm>
            <a:off x="6786578" y="3143248"/>
            <a:ext cx="978408" cy="285752"/>
          </a:xfrm>
          <a:prstGeom prst="rightArrow">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Arrow Connector 34"/>
          <p:cNvCxnSpPr>
            <a:stCxn id="23" idx="0"/>
            <a:endCxn id="22" idx="4"/>
          </p:cNvCxnSpPr>
          <p:nvPr/>
        </p:nvCxnSpPr>
        <p:spPr>
          <a:xfrm rot="5400000" flipH="1" flipV="1">
            <a:off x="5493547" y="3314696"/>
            <a:ext cx="137161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stCxn id="26" idx="0"/>
            <a:endCxn id="24" idx="4"/>
          </p:cNvCxnSpPr>
          <p:nvPr/>
        </p:nvCxnSpPr>
        <p:spPr>
          <a:xfrm rot="5400000" flipH="1" flipV="1">
            <a:off x="8172472" y="2814630"/>
            <a:ext cx="37148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25" idx="0"/>
            <a:endCxn id="26" idx="2"/>
          </p:cNvCxnSpPr>
          <p:nvPr/>
        </p:nvCxnSpPr>
        <p:spPr>
          <a:xfrm rot="5400000" flipH="1" flipV="1">
            <a:off x="8179619" y="3821909"/>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6357950" y="5715016"/>
            <a:ext cx="1921873" cy="646331"/>
          </a:xfrm>
          <a:prstGeom prst="rect">
            <a:avLst/>
          </a:prstGeom>
          <a:noFill/>
        </p:spPr>
        <p:txBody>
          <a:bodyPr wrap="none" rtlCol="0">
            <a:spAutoFit/>
          </a:bodyPr>
          <a:lstStyle/>
          <a:p>
            <a:r>
              <a:rPr lang="en-GB" dirty="0" smtClean="0"/>
              <a:t>Converse does not</a:t>
            </a:r>
          </a:p>
          <a:p>
            <a:r>
              <a:rPr lang="en-GB" dirty="0" smtClean="0"/>
              <a:t>necessarily hold</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Inferences</a:t>
            </a:r>
            <a:endParaRPr lang="en-US" dirty="0"/>
          </a:p>
        </p:txBody>
      </p:sp>
      <p:sp>
        <p:nvSpPr>
          <p:cNvPr id="25" name="Content Placeholder 24"/>
          <p:cNvSpPr>
            <a:spLocks noGrp="1"/>
          </p:cNvSpPr>
          <p:nvPr>
            <p:ph sz="half" idx="2"/>
          </p:nvPr>
        </p:nvSpPr>
        <p:spPr/>
        <p:txBody>
          <a:bodyPr/>
          <a:lstStyle/>
          <a:p>
            <a:r>
              <a:rPr lang="en-GB" dirty="0" smtClean="0"/>
              <a:t>Transitivity of edges connecting an </a:t>
            </a:r>
            <a:r>
              <a:rPr lang="en-GB" dirty="0" err="1" smtClean="0"/>
              <a:t>artifact</a:t>
            </a:r>
            <a:endParaRPr lang="en-GB" dirty="0" smtClean="0"/>
          </a:p>
          <a:p>
            <a:r>
              <a:rPr lang="en-GB" dirty="0" smtClean="0"/>
              <a:t>Starred edge “was Caused by”</a:t>
            </a:r>
          </a:p>
          <a:p>
            <a:r>
              <a:rPr lang="en-GB" dirty="0" smtClean="0"/>
              <a:t>What we can infer is defined by transitive closure</a:t>
            </a:r>
          </a:p>
          <a:p>
            <a:endParaRPr lang="en-US" dirty="0"/>
          </a:p>
        </p:txBody>
      </p:sp>
      <p:grpSp>
        <p:nvGrpSpPr>
          <p:cNvPr id="3" name="Group 22"/>
          <p:cNvGrpSpPr/>
          <p:nvPr/>
        </p:nvGrpSpPr>
        <p:grpSpPr>
          <a:xfrm>
            <a:off x="285720" y="2214554"/>
            <a:ext cx="4143404" cy="3128978"/>
            <a:chOff x="2500298" y="2393149"/>
            <a:chExt cx="4143404" cy="3128978"/>
          </a:xfrm>
        </p:grpSpPr>
        <p:grpSp>
          <p:nvGrpSpPr>
            <p:cNvPr id="10" name="Group 11"/>
            <p:cNvGrpSpPr/>
            <p:nvPr/>
          </p:nvGrpSpPr>
          <p:grpSpPr>
            <a:xfrm>
              <a:off x="2500298" y="2393149"/>
              <a:ext cx="857256" cy="3128978"/>
              <a:chOff x="2714612" y="1785926"/>
              <a:chExt cx="857256" cy="3128978"/>
            </a:xfrm>
          </p:grpSpPr>
          <p:sp>
            <p:nvSpPr>
              <p:cNvPr id="11" name="Oval 10"/>
              <p:cNvSpPr/>
              <p:nvPr/>
            </p:nvSpPr>
            <p:spPr>
              <a:xfrm>
                <a:off x="2714612" y="4071942"/>
                <a:ext cx="857256" cy="8429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a:t>
                </a:r>
                <a:endParaRPr lang="en-US" dirty="0"/>
              </a:p>
            </p:txBody>
          </p:sp>
          <p:sp>
            <p:nvSpPr>
              <p:cNvPr id="9" name="Oval 8"/>
              <p:cNvSpPr/>
              <p:nvPr/>
            </p:nvSpPr>
            <p:spPr>
              <a:xfrm>
                <a:off x="2714612" y="1785926"/>
                <a:ext cx="857256" cy="8429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a:t>
                </a:r>
                <a:endParaRPr lang="en-US" dirty="0"/>
              </a:p>
            </p:txBody>
          </p:sp>
          <p:sp>
            <p:nvSpPr>
              <p:cNvPr id="4" name="Rectangle 3"/>
              <p:cNvSpPr/>
              <p:nvPr/>
            </p:nvSpPr>
            <p:spPr>
              <a:xfrm>
                <a:off x="2786050" y="1857364"/>
                <a:ext cx="714380"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A/P1</a:t>
                </a:r>
                <a:endParaRPr lang="en-US" dirty="0"/>
              </a:p>
            </p:txBody>
          </p:sp>
          <p:sp>
            <p:nvSpPr>
              <p:cNvPr id="5" name="Rectangle 4"/>
              <p:cNvSpPr/>
              <p:nvPr/>
            </p:nvSpPr>
            <p:spPr>
              <a:xfrm>
                <a:off x="2786050" y="4143380"/>
                <a:ext cx="714380"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A/P2</a:t>
                </a:r>
                <a:endParaRPr lang="en-US" dirty="0"/>
              </a:p>
            </p:txBody>
          </p:sp>
          <p:sp>
            <p:nvSpPr>
              <p:cNvPr id="6" name="Oval 5"/>
              <p:cNvSpPr/>
              <p:nvPr/>
            </p:nvSpPr>
            <p:spPr>
              <a:xfrm>
                <a:off x="2714612" y="2900362"/>
                <a:ext cx="857256" cy="8429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a:t>
                </a:r>
                <a:endParaRPr lang="en-US" dirty="0"/>
              </a:p>
            </p:txBody>
          </p:sp>
          <p:cxnSp>
            <p:nvCxnSpPr>
              <p:cNvPr id="7" name="Straight Arrow Connector 6"/>
              <p:cNvCxnSpPr>
                <a:stCxn id="6" idx="0"/>
                <a:endCxn id="4" idx="2"/>
              </p:cNvCxnSpPr>
              <p:nvPr/>
            </p:nvCxnSpPr>
            <p:spPr>
              <a:xfrm rot="5400000" flipH="1" flipV="1">
                <a:off x="2943212" y="2700334"/>
                <a:ext cx="40005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5" idx="0"/>
                <a:endCxn id="6" idx="4"/>
              </p:cNvCxnSpPr>
              <p:nvPr/>
            </p:nvCxnSpPr>
            <p:spPr>
              <a:xfrm rot="5400000" flipH="1" flipV="1">
                <a:off x="2943212" y="3943352"/>
                <a:ext cx="40005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12" name="Group 12"/>
            <p:cNvGrpSpPr/>
            <p:nvPr/>
          </p:nvGrpSpPr>
          <p:grpSpPr>
            <a:xfrm>
              <a:off x="5786446" y="2393149"/>
              <a:ext cx="857256" cy="3128978"/>
              <a:chOff x="2714612" y="1785926"/>
              <a:chExt cx="857256" cy="3128978"/>
            </a:xfrm>
          </p:grpSpPr>
          <p:sp>
            <p:nvSpPr>
              <p:cNvPr id="14" name="Oval 13"/>
              <p:cNvSpPr/>
              <p:nvPr/>
            </p:nvSpPr>
            <p:spPr>
              <a:xfrm>
                <a:off x="2714612" y="4071942"/>
                <a:ext cx="857256" cy="8429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a:t>
                </a:r>
                <a:endParaRPr lang="en-US" dirty="0"/>
              </a:p>
            </p:txBody>
          </p:sp>
          <p:sp>
            <p:nvSpPr>
              <p:cNvPr id="15" name="Oval 14"/>
              <p:cNvSpPr/>
              <p:nvPr/>
            </p:nvSpPr>
            <p:spPr>
              <a:xfrm>
                <a:off x="2714612" y="1785926"/>
                <a:ext cx="857256" cy="8429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a:t>
                </a:r>
                <a:endParaRPr lang="en-US" dirty="0"/>
              </a:p>
            </p:txBody>
          </p:sp>
          <p:sp>
            <p:nvSpPr>
              <p:cNvPr id="16" name="Rectangle 15"/>
              <p:cNvSpPr/>
              <p:nvPr/>
            </p:nvSpPr>
            <p:spPr>
              <a:xfrm>
                <a:off x="2786050" y="1857364"/>
                <a:ext cx="714380"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A/P1</a:t>
                </a:r>
                <a:endParaRPr lang="en-US" dirty="0"/>
              </a:p>
            </p:txBody>
          </p:sp>
          <p:sp>
            <p:nvSpPr>
              <p:cNvPr id="17" name="Rectangle 16"/>
              <p:cNvSpPr/>
              <p:nvPr/>
            </p:nvSpPr>
            <p:spPr>
              <a:xfrm>
                <a:off x="2786050" y="4143380"/>
                <a:ext cx="714380"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A/P2</a:t>
                </a:r>
                <a:endParaRPr lang="en-US" dirty="0"/>
              </a:p>
            </p:txBody>
          </p:sp>
          <p:cxnSp>
            <p:nvCxnSpPr>
              <p:cNvPr id="20" name="Straight Arrow Connector 19"/>
              <p:cNvCxnSpPr>
                <a:stCxn id="17" idx="0"/>
                <a:endCxn id="15" idx="4"/>
              </p:cNvCxnSpPr>
              <p:nvPr/>
            </p:nvCxnSpPr>
            <p:spPr>
              <a:xfrm rot="5400000" flipH="1" flipV="1">
                <a:off x="2385994" y="3386134"/>
                <a:ext cx="151449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22" name="Right Arrow 21"/>
            <p:cNvSpPr/>
            <p:nvPr/>
          </p:nvSpPr>
          <p:spPr>
            <a:xfrm>
              <a:off x="4071934" y="3786190"/>
              <a:ext cx="978408" cy="285752"/>
            </a:xfrm>
            <a:prstGeom prst="rightArrow">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TextBox 25"/>
          <p:cNvSpPr txBox="1"/>
          <p:nvPr/>
        </p:nvSpPr>
        <p:spPr>
          <a:xfrm>
            <a:off x="4071934" y="3643314"/>
            <a:ext cx="300082" cy="369332"/>
          </a:xfrm>
          <a:prstGeom prst="rect">
            <a:avLst/>
          </a:prstGeom>
          <a:noFill/>
        </p:spPr>
        <p:txBody>
          <a:bodyPr wrap="none" rtlCol="0">
            <a:spAutoFit/>
          </a:bodyPr>
          <a:lstStyle/>
          <a:p>
            <a:r>
              <a:rPr lang="en-GB" dirty="0" smtClean="0"/>
              <a:t>*</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WasTriggeredBy</a:t>
            </a:r>
            <a:r>
              <a:rPr lang="en-GB" dirty="0" smtClean="0"/>
              <a:t> is not transitive</a:t>
            </a:r>
            <a:endParaRPr lang="en-US" dirty="0"/>
          </a:p>
        </p:txBody>
      </p:sp>
      <p:sp>
        <p:nvSpPr>
          <p:cNvPr id="4" name="Content Placeholder 3"/>
          <p:cNvSpPr>
            <a:spLocks noGrp="1"/>
          </p:cNvSpPr>
          <p:nvPr>
            <p:ph sz="half" idx="2"/>
          </p:nvPr>
        </p:nvSpPr>
        <p:spPr/>
        <p:txBody>
          <a:bodyPr/>
          <a:lstStyle/>
          <a:p>
            <a:r>
              <a:rPr lang="en-GB" dirty="0" smtClean="0"/>
              <a:t>By completion, there exists A12 generated by P1 and used by P2</a:t>
            </a:r>
          </a:p>
          <a:p>
            <a:r>
              <a:rPr lang="en-GB" dirty="0" smtClean="0"/>
              <a:t>By completion, there exists A23 generated by P2 and used by P3</a:t>
            </a:r>
          </a:p>
          <a:p>
            <a:r>
              <a:rPr lang="en-GB" dirty="0" smtClean="0"/>
              <a:t>A23 could have been generated before A12 was used</a:t>
            </a:r>
            <a:endParaRPr lang="en-US" dirty="0" smtClean="0"/>
          </a:p>
          <a:p>
            <a:endParaRPr lang="en-US" dirty="0"/>
          </a:p>
        </p:txBody>
      </p:sp>
      <p:grpSp>
        <p:nvGrpSpPr>
          <p:cNvPr id="3" name="Group 4"/>
          <p:cNvGrpSpPr/>
          <p:nvPr/>
        </p:nvGrpSpPr>
        <p:grpSpPr>
          <a:xfrm>
            <a:off x="357158" y="2285992"/>
            <a:ext cx="4000528" cy="2928958"/>
            <a:chOff x="2571736" y="2464587"/>
            <a:chExt cx="4000528" cy="2928958"/>
          </a:xfrm>
        </p:grpSpPr>
        <p:grpSp>
          <p:nvGrpSpPr>
            <p:cNvPr id="5" name="Group 11"/>
            <p:cNvGrpSpPr/>
            <p:nvPr/>
          </p:nvGrpSpPr>
          <p:grpSpPr>
            <a:xfrm>
              <a:off x="2571736" y="2464587"/>
              <a:ext cx="714380" cy="2928958"/>
              <a:chOff x="2786050" y="1857364"/>
              <a:chExt cx="714380" cy="2928958"/>
            </a:xfrm>
          </p:grpSpPr>
          <p:sp>
            <p:nvSpPr>
              <p:cNvPr id="16" name="Rectangle 3"/>
              <p:cNvSpPr/>
              <p:nvPr/>
            </p:nvSpPr>
            <p:spPr>
              <a:xfrm>
                <a:off x="2786050" y="1857364"/>
                <a:ext cx="714380"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P1</a:t>
                </a:r>
                <a:endParaRPr lang="en-US" dirty="0"/>
              </a:p>
            </p:txBody>
          </p:sp>
          <p:sp>
            <p:nvSpPr>
              <p:cNvPr id="17" name="Rectangle 16"/>
              <p:cNvSpPr/>
              <p:nvPr/>
            </p:nvSpPr>
            <p:spPr>
              <a:xfrm>
                <a:off x="2786050" y="4143380"/>
                <a:ext cx="714380"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P3</a:t>
                </a:r>
                <a:endParaRPr lang="en-US" dirty="0"/>
              </a:p>
            </p:txBody>
          </p:sp>
          <p:cxnSp>
            <p:nvCxnSpPr>
              <p:cNvPr id="19" name="Straight Arrow Connector 18"/>
              <p:cNvCxnSpPr>
                <a:stCxn id="22" idx="0"/>
              </p:cNvCxnSpPr>
              <p:nvPr/>
            </p:nvCxnSpPr>
            <p:spPr>
              <a:xfrm rot="5400000" flipH="1" flipV="1">
                <a:off x="2894001" y="2750339"/>
                <a:ext cx="499272"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17" idx="0"/>
                <a:endCxn id="22" idx="2"/>
              </p:cNvCxnSpPr>
              <p:nvPr/>
            </p:nvCxnSpPr>
            <p:spPr>
              <a:xfrm rot="5400000" flipH="1" flipV="1">
                <a:off x="2893207" y="3893347"/>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6" name="Group 12"/>
            <p:cNvGrpSpPr/>
            <p:nvPr/>
          </p:nvGrpSpPr>
          <p:grpSpPr>
            <a:xfrm>
              <a:off x="5857884" y="2464587"/>
              <a:ext cx="714380" cy="2928958"/>
              <a:chOff x="2786050" y="1857364"/>
              <a:chExt cx="714380" cy="2928958"/>
            </a:xfrm>
          </p:grpSpPr>
          <p:sp>
            <p:nvSpPr>
              <p:cNvPr id="11" name="Rectangle 10"/>
              <p:cNvSpPr/>
              <p:nvPr/>
            </p:nvSpPr>
            <p:spPr>
              <a:xfrm>
                <a:off x="2786050" y="1857364"/>
                <a:ext cx="714380"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P1</a:t>
                </a:r>
                <a:endParaRPr lang="en-US" dirty="0"/>
              </a:p>
            </p:txBody>
          </p:sp>
          <p:sp>
            <p:nvSpPr>
              <p:cNvPr id="12" name="Rectangle 11"/>
              <p:cNvSpPr/>
              <p:nvPr/>
            </p:nvSpPr>
            <p:spPr>
              <a:xfrm>
                <a:off x="2786050" y="4143380"/>
                <a:ext cx="714380"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P3</a:t>
                </a:r>
                <a:endParaRPr lang="en-US" dirty="0"/>
              </a:p>
            </p:txBody>
          </p:sp>
          <p:cxnSp>
            <p:nvCxnSpPr>
              <p:cNvPr id="13" name="Straight Arrow Connector 12"/>
              <p:cNvCxnSpPr>
                <a:stCxn id="12" idx="0"/>
              </p:cNvCxnSpPr>
              <p:nvPr/>
            </p:nvCxnSpPr>
            <p:spPr>
              <a:xfrm rot="5400000" flipH="1" flipV="1">
                <a:off x="2385994" y="3386134"/>
                <a:ext cx="151449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8" name="Right Arrow 7"/>
            <p:cNvSpPr/>
            <p:nvPr/>
          </p:nvSpPr>
          <p:spPr>
            <a:xfrm>
              <a:off x="4071934" y="3786190"/>
              <a:ext cx="978408" cy="285752"/>
            </a:xfrm>
            <a:prstGeom prst="rightArrow">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TextBox 20"/>
          <p:cNvSpPr txBox="1"/>
          <p:nvPr/>
        </p:nvSpPr>
        <p:spPr>
          <a:xfrm>
            <a:off x="4071934" y="3643314"/>
            <a:ext cx="300082" cy="369332"/>
          </a:xfrm>
          <a:prstGeom prst="rect">
            <a:avLst/>
          </a:prstGeom>
          <a:noFill/>
        </p:spPr>
        <p:txBody>
          <a:bodyPr wrap="none" rtlCol="0">
            <a:spAutoFit/>
          </a:bodyPr>
          <a:lstStyle/>
          <a:p>
            <a:r>
              <a:rPr lang="en-GB" dirty="0" smtClean="0"/>
              <a:t>*</a:t>
            </a:r>
            <a:endParaRPr lang="en-US" dirty="0"/>
          </a:p>
        </p:txBody>
      </p:sp>
      <p:sp>
        <p:nvSpPr>
          <p:cNvPr id="22" name="Rectangle 3"/>
          <p:cNvSpPr/>
          <p:nvPr/>
        </p:nvSpPr>
        <p:spPr>
          <a:xfrm>
            <a:off x="357158" y="3429000"/>
            <a:ext cx="714380"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P2</a:t>
            </a:r>
            <a:endParaRPr lang="en-US" dirty="0"/>
          </a:p>
        </p:txBody>
      </p:sp>
      <p:sp>
        <p:nvSpPr>
          <p:cNvPr id="25" name="&quot;No&quot; Symbol 24"/>
          <p:cNvSpPr/>
          <p:nvPr/>
        </p:nvSpPr>
        <p:spPr>
          <a:xfrm>
            <a:off x="1714480" y="3214686"/>
            <a:ext cx="1143008" cy="1071570"/>
          </a:xfrm>
          <a:prstGeom prst="noSmoking">
            <a:avLst/>
          </a:prstGeom>
          <a:solidFill>
            <a:srgbClr val="FF0000">
              <a:alpha val="6980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OPM Inferences</a:t>
            </a:r>
            <a:endParaRPr lang="en-US" dirty="0"/>
          </a:p>
        </p:txBody>
      </p:sp>
      <p:pic>
        <p:nvPicPr>
          <p:cNvPr id="7" name="Content Placeholder 6" descr="multi3.png"/>
          <p:cNvPicPr>
            <a:picLocks noGrp="1" noChangeAspect="1"/>
          </p:cNvPicPr>
          <p:nvPr>
            <p:ph idx="1"/>
          </p:nvPr>
        </p:nvPicPr>
        <p:blipFill>
          <a:blip r:embed="rId2"/>
          <a:srcRect l="-159768" r="-159768"/>
          <a:stretch>
            <a:fillRect/>
          </a:stretch>
        </p:blip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Valid OPM Graphs</a:t>
            </a:r>
            <a:endParaRPr lang="en-US" dirty="0"/>
          </a:p>
        </p:txBody>
      </p:sp>
      <p:sp>
        <p:nvSpPr>
          <p:cNvPr id="3" name="Content Placeholder 2"/>
          <p:cNvSpPr>
            <a:spLocks noGrp="1"/>
          </p:cNvSpPr>
          <p:nvPr>
            <p:ph idx="1"/>
          </p:nvPr>
        </p:nvSpPr>
        <p:spPr/>
        <p:txBody>
          <a:bodyPr/>
          <a:lstStyle/>
          <a:p>
            <a:r>
              <a:rPr lang="en-GB" dirty="0" err="1" smtClean="0"/>
              <a:t>WasDerivedFrom</a:t>
            </a:r>
            <a:r>
              <a:rPr lang="en-GB" dirty="0" smtClean="0"/>
              <a:t>* is acyclic within one account </a:t>
            </a:r>
          </a:p>
          <a:p>
            <a:pPr lvl="1"/>
            <a:r>
              <a:rPr lang="en-GB" dirty="0" smtClean="0"/>
              <a:t>Intuition: a data item cannot be derived from itself</a:t>
            </a:r>
          </a:p>
          <a:p>
            <a:pPr lvl="1"/>
            <a:r>
              <a:rPr lang="en-GB" dirty="0" smtClean="0"/>
              <a:t>Note: cycles may exist in multiple accounts</a:t>
            </a:r>
          </a:p>
          <a:p>
            <a:r>
              <a:rPr lang="en-GB" dirty="0" smtClean="0"/>
              <a:t>An </a:t>
            </a:r>
            <a:r>
              <a:rPr lang="en-GB" dirty="0" err="1" smtClean="0"/>
              <a:t>artifact</a:t>
            </a:r>
            <a:r>
              <a:rPr lang="en-GB" dirty="0" smtClean="0"/>
              <a:t> can be generated by at most one process in a given account</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Time Information</a:t>
            </a:r>
            <a:endParaRPr lang="en-US" dirty="0"/>
          </a:p>
        </p:txBody>
      </p:sp>
      <p:sp>
        <p:nvSpPr>
          <p:cNvPr id="3" name="Content Placeholder 2"/>
          <p:cNvSpPr>
            <a:spLocks noGrp="1"/>
          </p:cNvSpPr>
          <p:nvPr>
            <p:ph idx="1"/>
          </p:nvPr>
        </p:nvSpPr>
        <p:spPr/>
        <p:txBody>
          <a:bodyPr/>
          <a:lstStyle/>
          <a:p>
            <a:r>
              <a:rPr lang="en-GB" dirty="0" smtClean="0"/>
              <a:t>Causality implies time ordering, but not the converse</a:t>
            </a:r>
          </a:p>
          <a:p>
            <a:r>
              <a:rPr lang="en-GB" dirty="0" smtClean="0"/>
              <a:t>Time regarded as crucial information in the provenance of data (though time does not imply causality)</a:t>
            </a:r>
          </a:p>
          <a:p>
            <a:r>
              <a:rPr lang="en-GB" dirty="0" smtClean="0"/>
              <a:t>The model specifies constraints that time information must satisfy with respect to causal dependencies</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Time Constraints</a:t>
            </a:r>
            <a:endParaRPr lang="en-US" dirty="0"/>
          </a:p>
        </p:txBody>
      </p:sp>
      <p:sp>
        <p:nvSpPr>
          <p:cNvPr id="3" name="Oval 19"/>
          <p:cNvSpPr>
            <a:spLocks noChangeAspect="1" noChangeArrowheads="1"/>
          </p:cNvSpPr>
          <p:nvPr/>
        </p:nvSpPr>
        <p:spPr bwMode="auto">
          <a:xfrm>
            <a:off x="1809765" y="3516313"/>
            <a:ext cx="920750" cy="922338"/>
          </a:xfrm>
          <a:prstGeom prst="ellipse">
            <a:avLst/>
          </a:prstGeom>
          <a:solidFill>
            <a:schemeClr val="accent1"/>
          </a:solidFill>
          <a:ln w="9525">
            <a:solidFill>
              <a:schemeClr val="tx1"/>
            </a:solidFill>
            <a:round/>
            <a:headEnd/>
            <a:tailEnd/>
          </a:ln>
          <a:effectLst/>
        </p:spPr>
        <p:txBody>
          <a:bodyPr wrap="none" anchor="ctr"/>
          <a:lstStyle/>
          <a:p>
            <a:pPr algn="ctr"/>
            <a:r>
              <a:rPr lang="en-GB" sz="2400"/>
              <a:t>A</a:t>
            </a:r>
          </a:p>
        </p:txBody>
      </p:sp>
      <p:sp>
        <p:nvSpPr>
          <p:cNvPr id="4" name="Rectangle 20"/>
          <p:cNvSpPr>
            <a:spLocks noChangeAspect="1" noChangeArrowheads="1"/>
          </p:cNvSpPr>
          <p:nvPr/>
        </p:nvSpPr>
        <p:spPr bwMode="auto">
          <a:xfrm>
            <a:off x="4208478" y="3560763"/>
            <a:ext cx="920750" cy="922338"/>
          </a:xfrm>
          <a:prstGeom prst="rect">
            <a:avLst/>
          </a:prstGeom>
          <a:solidFill>
            <a:schemeClr val="accent1"/>
          </a:solidFill>
          <a:ln w="9525">
            <a:solidFill>
              <a:schemeClr val="tx1"/>
            </a:solidFill>
            <a:miter lim="800000"/>
            <a:headEnd/>
            <a:tailEnd/>
          </a:ln>
          <a:effectLst/>
        </p:spPr>
        <p:txBody>
          <a:bodyPr wrap="none" anchor="ctr"/>
          <a:lstStyle/>
          <a:p>
            <a:pPr algn="ctr"/>
            <a:r>
              <a:rPr lang="en-GB" sz="2400"/>
              <a:t>P</a:t>
            </a:r>
          </a:p>
        </p:txBody>
      </p:sp>
      <p:sp>
        <p:nvSpPr>
          <p:cNvPr id="5" name="Text Box 22"/>
          <p:cNvSpPr txBox="1">
            <a:spLocks noChangeAspect="1" noChangeArrowheads="1"/>
          </p:cNvSpPr>
          <p:nvPr/>
        </p:nvSpPr>
        <p:spPr bwMode="auto">
          <a:xfrm>
            <a:off x="3114690" y="3787776"/>
            <a:ext cx="723900" cy="274637"/>
          </a:xfrm>
          <a:prstGeom prst="rect">
            <a:avLst/>
          </a:prstGeom>
          <a:noFill/>
          <a:ln w="9525">
            <a:noFill/>
            <a:miter lim="800000"/>
            <a:headEnd/>
            <a:tailEnd/>
          </a:ln>
          <a:effectLst/>
        </p:spPr>
        <p:txBody>
          <a:bodyPr wrap="none">
            <a:spAutoFit/>
          </a:bodyPr>
          <a:lstStyle/>
          <a:p>
            <a:r>
              <a:rPr lang="en-GB" sz="1200"/>
              <a:t>used(R)</a:t>
            </a:r>
          </a:p>
        </p:txBody>
      </p:sp>
      <p:sp>
        <p:nvSpPr>
          <p:cNvPr id="6" name="Oval 24"/>
          <p:cNvSpPr>
            <a:spLocks noChangeAspect="1" noChangeArrowheads="1"/>
          </p:cNvSpPr>
          <p:nvPr/>
        </p:nvSpPr>
        <p:spPr bwMode="auto">
          <a:xfrm>
            <a:off x="6715140" y="3571876"/>
            <a:ext cx="920750" cy="922337"/>
          </a:xfrm>
          <a:prstGeom prst="ellipse">
            <a:avLst/>
          </a:prstGeom>
          <a:solidFill>
            <a:schemeClr val="accent1"/>
          </a:solidFill>
          <a:ln w="9525">
            <a:solidFill>
              <a:schemeClr val="tx1"/>
            </a:solidFill>
            <a:round/>
            <a:headEnd/>
            <a:tailEnd/>
          </a:ln>
          <a:effectLst/>
        </p:spPr>
        <p:txBody>
          <a:bodyPr wrap="none" anchor="ctr"/>
          <a:lstStyle/>
          <a:p>
            <a:pPr algn="ctr"/>
            <a:r>
              <a:rPr lang="en-GB" sz="2400"/>
              <a:t>A</a:t>
            </a:r>
          </a:p>
        </p:txBody>
      </p:sp>
      <p:sp>
        <p:nvSpPr>
          <p:cNvPr id="7" name="Line 26"/>
          <p:cNvSpPr>
            <a:spLocks noChangeAspect="1" noChangeShapeType="1"/>
          </p:cNvSpPr>
          <p:nvPr/>
        </p:nvSpPr>
        <p:spPr bwMode="auto">
          <a:xfrm flipH="1">
            <a:off x="5303853" y="4033838"/>
            <a:ext cx="1325562" cy="0"/>
          </a:xfrm>
          <a:prstGeom prst="line">
            <a:avLst/>
          </a:prstGeom>
          <a:noFill/>
          <a:ln w="9525">
            <a:solidFill>
              <a:schemeClr val="tx1"/>
            </a:solidFill>
            <a:round/>
            <a:headEnd/>
            <a:tailEnd type="stealth" w="lg" len="lg"/>
          </a:ln>
          <a:effectLst/>
        </p:spPr>
        <p:txBody>
          <a:bodyPr/>
          <a:lstStyle/>
          <a:p>
            <a:endParaRPr lang="en-US"/>
          </a:p>
        </p:txBody>
      </p:sp>
      <p:sp>
        <p:nvSpPr>
          <p:cNvPr id="8" name="Text Box 27"/>
          <p:cNvSpPr txBox="1">
            <a:spLocks noChangeAspect="1" noChangeArrowheads="1"/>
          </p:cNvSpPr>
          <p:nvPr/>
        </p:nvSpPr>
        <p:spPr bwMode="auto">
          <a:xfrm>
            <a:off x="5184790" y="3697288"/>
            <a:ext cx="1560513" cy="274638"/>
          </a:xfrm>
          <a:prstGeom prst="rect">
            <a:avLst/>
          </a:prstGeom>
          <a:noFill/>
          <a:ln w="9525">
            <a:noFill/>
            <a:miter lim="800000"/>
            <a:headEnd/>
            <a:tailEnd/>
          </a:ln>
          <a:effectLst/>
        </p:spPr>
        <p:txBody>
          <a:bodyPr wrap="none">
            <a:spAutoFit/>
          </a:bodyPr>
          <a:lstStyle/>
          <a:p>
            <a:r>
              <a:rPr lang="en-GB" sz="1200"/>
              <a:t>wasGeneratedBy(R)</a:t>
            </a:r>
          </a:p>
        </p:txBody>
      </p:sp>
      <p:sp>
        <p:nvSpPr>
          <p:cNvPr id="9" name="Line 30"/>
          <p:cNvSpPr>
            <a:spLocks noChangeAspect="1" noChangeShapeType="1"/>
          </p:cNvSpPr>
          <p:nvPr/>
        </p:nvSpPr>
        <p:spPr bwMode="auto">
          <a:xfrm flipH="1">
            <a:off x="2797190" y="4022726"/>
            <a:ext cx="1325563" cy="0"/>
          </a:xfrm>
          <a:prstGeom prst="line">
            <a:avLst/>
          </a:prstGeom>
          <a:noFill/>
          <a:ln w="9525">
            <a:solidFill>
              <a:schemeClr val="tx1"/>
            </a:solidFill>
            <a:round/>
            <a:headEnd/>
            <a:tailEnd type="stealth" w="lg" len="lg"/>
          </a:ln>
          <a:effectLst/>
        </p:spPr>
        <p:txBody>
          <a:bodyPr/>
          <a:lstStyle/>
          <a:p>
            <a:endParaRPr lang="en-US"/>
          </a:p>
        </p:txBody>
      </p:sp>
      <p:sp>
        <p:nvSpPr>
          <p:cNvPr id="10" name="AutoShape 47"/>
          <p:cNvSpPr>
            <a:spLocks noChangeAspect="1" noChangeArrowheads="1"/>
          </p:cNvSpPr>
          <p:nvPr/>
        </p:nvSpPr>
        <p:spPr bwMode="auto">
          <a:xfrm>
            <a:off x="4122753" y="1268413"/>
            <a:ext cx="920750" cy="922338"/>
          </a:xfrm>
          <a:prstGeom prst="octagon">
            <a:avLst>
              <a:gd name="adj" fmla="val 29287"/>
            </a:avLst>
          </a:prstGeom>
          <a:solidFill>
            <a:schemeClr val="accent1"/>
          </a:solidFill>
          <a:ln w="9525">
            <a:solidFill>
              <a:schemeClr val="tx1"/>
            </a:solidFill>
            <a:miter lim="800000"/>
            <a:headEnd/>
            <a:tailEnd/>
          </a:ln>
          <a:effectLst/>
        </p:spPr>
        <p:txBody>
          <a:bodyPr wrap="none" anchor="ctr"/>
          <a:lstStyle/>
          <a:p>
            <a:pPr algn="ctr"/>
            <a:r>
              <a:rPr lang="en-GB" sz="2400"/>
              <a:t>Ag</a:t>
            </a:r>
          </a:p>
        </p:txBody>
      </p:sp>
      <p:sp>
        <p:nvSpPr>
          <p:cNvPr id="11" name="Text Box 48"/>
          <p:cNvSpPr txBox="1">
            <a:spLocks noChangeAspect="1" noChangeArrowheads="1"/>
          </p:cNvSpPr>
          <p:nvPr/>
        </p:nvSpPr>
        <p:spPr bwMode="auto">
          <a:xfrm>
            <a:off x="2971815" y="2779713"/>
            <a:ext cx="1533525" cy="274638"/>
          </a:xfrm>
          <a:prstGeom prst="rect">
            <a:avLst/>
          </a:prstGeom>
          <a:noFill/>
          <a:ln w="9525">
            <a:noFill/>
            <a:miter lim="800000"/>
            <a:headEnd/>
            <a:tailEnd/>
          </a:ln>
          <a:effectLst/>
        </p:spPr>
        <p:txBody>
          <a:bodyPr wrap="none">
            <a:spAutoFit/>
          </a:bodyPr>
          <a:lstStyle/>
          <a:p>
            <a:r>
              <a:rPr lang="en-GB" sz="1200"/>
              <a:t>wasControlledBy(R)</a:t>
            </a:r>
          </a:p>
        </p:txBody>
      </p:sp>
      <p:sp>
        <p:nvSpPr>
          <p:cNvPr id="12" name="Line 49"/>
          <p:cNvSpPr>
            <a:spLocks noChangeShapeType="1"/>
          </p:cNvSpPr>
          <p:nvPr/>
        </p:nvSpPr>
        <p:spPr bwMode="auto">
          <a:xfrm flipV="1">
            <a:off x="4627578" y="2203451"/>
            <a:ext cx="1587" cy="1339850"/>
          </a:xfrm>
          <a:prstGeom prst="line">
            <a:avLst/>
          </a:prstGeom>
          <a:noFill/>
          <a:ln w="9525">
            <a:solidFill>
              <a:schemeClr val="tx1"/>
            </a:solidFill>
            <a:round/>
            <a:headEnd/>
            <a:tailEnd type="stealth" w="lg" len="lg"/>
          </a:ln>
          <a:effectLst/>
        </p:spPr>
        <p:txBody>
          <a:bodyPr/>
          <a:lstStyle/>
          <a:p>
            <a:endParaRPr lang="en-US"/>
          </a:p>
        </p:txBody>
      </p:sp>
      <p:sp>
        <p:nvSpPr>
          <p:cNvPr id="13" name="Text Box 50"/>
          <p:cNvSpPr txBox="1">
            <a:spLocks noChangeArrowheads="1"/>
          </p:cNvSpPr>
          <p:nvPr/>
        </p:nvSpPr>
        <p:spPr bwMode="auto">
          <a:xfrm>
            <a:off x="4679965" y="2511426"/>
            <a:ext cx="1022350" cy="641350"/>
          </a:xfrm>
          <a:prstGeom prst="rect">
            <a:avLst/>
          </a:prstGeom>
          <a:noFill/>
          <a:ln w="9525">
            <a:noFill/>
            <a:miter lim="800000"/>
            <a:headEnd/>
            <a:tailEnd/>
          </a:ln>
          <a:effectLst/>
        </p:spPr>
        <p:txBody>
          <a:bodyPr wrap="none">
            <a:spAutoFit/>
          </a:bodyPr>
          <a:lstStyle/>
          <a:p>
            <a:r>
              <a:rPr lang="en-GB"/>
              <a:t>start: T2</a:t>
            </a:r>
          </a:p>
          <a:p>
            <a:r>
              <a:rPr lang="en-GB"/>
              <a:t>end: T5</a:t>
            </a:r>
          </a:p>
        </p:txBody>
      </p:sp>
      <p:sp>
        <p:nvSpPr>
          <p:cNvPr id="14" name="Text Box 51"/>
          <p:cNvSpPr txBox="1">
            <a:spLocks noChangeArrowheads="1"/>
          </p:cNvSpPr>
          <p:nvPr/>
        </p:nvSpPr>
        <p:spPr bwMode="auto">
          <a:xfrm>
            <a:off x="5759465" y="4095751"/>
            <a:ext cx="450850" cy="366712"/>
          </a:xfrm>
          <a:prstGeom prst="rect">
            <a:avLst/>
          </a:prstGeom>
          <a:noFill/>
          <a:ln w="9525">
            <a:noFill/>
            <a:miter lim="800000"/>
            <a:headEnd/>
            <a:tailEnd/>
          </a:ln>
          <a:effectLst/>
        </p:spPr>
        <p:txBody>
          <a:bodyPr wrap="none">
            <a:spAutoFit/>
          </a:bodyPr>
          <a:lstStyle/>
          <a:p>
            <a:r>
              <a:rPr lang="en-GB"/>
              <a:t>T4</a:t>
            </a:r>
          </a:p>
        </p:txBody>
      </p:sp>
      <p:sp>
        <p:nvSpPr>
          <p:cNvPr id="15" name="Text Box 52"/>
          <p:cNvSpPr txBox="1">
            <a:spLocks noChangeArrowheads="1"/>
          </p:cNvSpPr>
          <p:nvPr/>
        </p:nvSpPr>
        <p:spPr bwMode="auto">
          <a:xfrm>
            <a:off x="3311540" y="4095751"/>
            <a:ext cx="450850" cy="366712"/>
          </a:xfrm>
          <a:prstGeom prst="rect">
            <a:avLst/>
          </a:prstGeom>
          <a:noFill/>
          <a:ln w="9525">
            <a:noFill/>
            <a:miter lim="800000"/>
            <a:headEnd/>
            <a:tailEnd/>
          </a:ln>
          <a:effectLst/>
        </p:spPr>
        <p:txBody>
          <a:bodyPr wrap="none">
            <a:spAutoFit/>
          </a:bodyPr>
          <a:lstStyle/>
          <a:p>
            <a:r>
              <a:rPr lang="en-GB"/>
              <a:t>T3</a:t>
            </a:r>
          </a:p>
        </p:txBody>
      </p:sp>
      <p:sp>
        <p:nvSpPr>
          <p:cNvPr id="16" name="Text Box 53"/>
          <p:cNvSpPr txBox="1">
            <a:spLocks noChangeArrowheads="1"/>
          </p:cNvSpPr>
          <p:nvPr/>
        </p:nvSpPr>
        <p:spPr bwMode="auto">
          <a:xfrm>
            <a:off x="1420809" y="4568825"/>
            <a:ext cx="6464300" cy="2289175"/>
          </a:xfrm>
          <a:prstGeom prst="rect">
            <a:avLst/>
          </a:prstGeom>
          <a:noFill/>
          <a:ln w="9525">
            <a:noFill/>
            <a:miter lim="800000"/>
            <a:headEnd/>
            <a:tailEnd/>
          </a:ln>
          <a:effectLst/>
        </p:spPr>
        <p:txBody>
          <a:bodyPr wrap="none">
            <a:spAutoFit/>
          </a:bodyPr>
          <a:lstStyle/>
          <a:p>
            <a:r>
              <a:rPr lang="en-GB"/>
              <a:t>T1&lt;T3 (artifact must exist before being used)</a:t>
            </a:r>
          </a:p>
          <a:p>
            <a:r>
              <a:rPr lang="en-GB"/>
              <a:t>T2&lt;T3 (process must have started before using artifacts)</a:t>
            </a:r>
          </a:p>
          <a:p>
            <a:r>
              <a:rPr lang="en-GB"/>
              <a:t>T3&lt;T5 (process uses  artifacts before it ends)</a:t>
            </a:r>
          </a:p>
          <a:p>
            <a:r>
              <a:rPr lang="en-GB"/>
              <a:t>T2&lt;T4 (process must have started before generating artifacts)</a:t>
            </a:r>
          </a:p>
          <a:p>
            <a:r>
              <a:rPr lang="en-GB"/>
              <a:t>T4&lt;T5 (process generates artifacts before it ends)</a:t>
            </a:r>
          </a:p>
          <a:p>
            <a:r>
              <a:rPr lang="en-GB"/>
              <a:t>T4&lt;T6 (artifact must exist before being used)</a:t>
            </a:r>
          </a:p>
          <a:p>
            <a:r>
              <a:rPr lang="en-GB"/>
              <a:t>T2&lt;T5 (process must have started before ending)</a:t>
            </a:r>
          </a:p>
          <a:p>
            <a:r>
              <a:rPr lang="en-GB"/>
              <a:t>no constraint between t3 and t4</a:t>
            </a:r>
          </a:p>
        </p:txBody>
      </p:sp>
      <p:sp>
        <p:nvSpPr>
          <p:cNvPr id="17" name="Line 54"/>
          <p:cNvSpPr>
            <a:spLocks noChangeAspect="1" noChangeShapeType="1"/>
          </p:cNvSpPr>
          <p:nvPr/>
        </p:nvSpPr>
        <p:spPr bwMode="auto">
          <a:xfrm flipH="1">
            <a:off x="282590" y="4014788"/>
            <a:ext cx="1325563" cy="0"/>
          </a:xfrm>
          <a:prstGeom prst="line">
            <a:avLst/>
          </a:prstGeom>
          <a:noFill/>
          <a:ln w="9525">
            <a:solidFill>
              <a:schemeClr val="tx1"/>
            </a:solidFill>
            <a:round/>
            <a:headEnd/>
            <a:tailEnd type="stealth" w="lg" len="lg"/>
          </a:ln>
          <a:effectLst/>
        </p:spPr>
        <p:txBody>
          <a:bodyPr/>
          <a:lstStyle/>
          <a:p>
            <a:endParaRPr lang="en-US"/>
          </a:p>
        </p:txBody>
      </p:sp>
      <p:sp>
        <p:nvSpPr>
          <p:cNvPr id="18" name="Text Box 55"/>
          <p:cNvSpPr txBox="1">
            <a:spLocks noChangeAspect="1" noChangeArrowheads="1"/>
          </p:cNvSpPr>
          <p:nvPr/>
        </p:nvSpPr>
        <p:spPr bwMode="auto">
          <a:xfrm>
            <a:off x="163528" y="3678238"/>
            <a:ext cx="1560512" cy="274638"/>
          </a:xfrm>
          <a:prstGeom prst="rect">
            <a:avLst/>
          </a:prstGeom>
          <a:noFill/>
          <a:ln w="9525">
            <a:noFill/>
            <a:miter lim="800000"/>
            <a:headEnd/>
            <a:tailEnd/>
          </a:ln>
          <a:effectLst/>
        </p:spPr>
        <p:txBody>
          <a:bodyPr wrap="none">
            <a:spAutoFit/>
          </a:bodyPr>
          <a:lstStyle/>
          <a:p>
            <a:r>
              <a:rPr lang="en-GB" sz="1200"/>
              <a:t>wasGeneratedBy(R)</a:t>
            </a:r>
          </a:p>
        </p:txBody>
      </p:sp>
      <p:sp>
        <p:nvSpPr>
          <p:cNvPr id="19" name="Text Box 56"/>
          <p:cNvSpPr txBox="1">
            <a:spLocks noChangeArrowheads="1"/>
          </p:cNvSpPr>
          <p:nvPr/>
        </p:nvSpPr>
        <p:spPr bwMode="auto">
          <a:xfrm>
            <a:off x="738203" y="4076701"/>
            <a:ext cx="450850" cy="366712"/>
          </a:xfrm>
          <a:prstGeom prst="rect">
            <a:avLst/>
          </a:prstGeom>
          <a:noFill/>
          <a:ln w="9525">
            <a:noFill/>
            <a:miter lim="800000"/>
            <a:headEnd/>
            <a:tailEnd/>
          </a:ln>
          <a:effectLst/>
        </p:spPr>
        <p:txBody>
          <a:bodyPr wrap="none">
            <a:spAutoFit/>
          </a:bodyPr>
          <a:lstStyle/>
          <a:p>
            <a:r>
              <a:rPr lang="en-GB"/>
              <a:t>T1</a:t>
            </a:r>
          </a:p>
        </p:txBody>
      </p:sp>
      <p:sp>
        <p:nvSpPr>
          <p:cNvPr id="20" name="Text Box 57"/>
          <p:cNvSpPr txBox="1">
            <a:spLocks noChangeAspect="1" noChangeArrowheads="1"/>
          </p:cNvSpPr>
          <p:nvPr/>
        </p:nvSpPr>
        <p:spPr bwMode="auto">
          <a:xfrm>
            <a:off x="8031178" y="3768726"/>
            <a:ext cx="723900" cy="274637"/>
          </a:xfrm>
          <a:prstGeom prst="rect">
            <a:avLst/>
          </a:prstGeom>
          <a:noFill/>
          <a:ln w="9525">
            <a:noFill/>
            <a:miter lim="800000"/>
            <a:headEnd/>
            <a:tailEnd/>
          </a:ln>
          <a:effectLst/>
        </p:spPr>
        <p:txBody>
          <a:bodyPr wrap="none">
            <a:spAutoFit/>
          </a:bodyPr>
          <a:lstStyle/>
          <a:p>
            <a:r>
              <a:rPr lang="en-GB" sz="1200"/>
              <a:t>used(R)</a:t>
            </a:r>
          </a:p>
        </p:txBody>
      </p:sp>
      <p:sp>
        <p:nvSpPr>
          <p:cNvPr id="21" name="Line 58"/>
          <p:cNvSpPr>
            <a:spLocks noChangeAspect="1" noChangeShapeType="1"/>
          </p:cNvSpPr>
          <p:nvPr/>
        </p:nvSpPr>
        <p:spPr bwMode="auto">
          <a:xfrm flipH="1">
            <a:off x="7713678" y="4003676"/>
            <a:ext cx="1325562" cy="0"/>
          </a:xfrm>
          <a:prstGeom prst="line">
            <a:avLst/>
          </a:prstGeom>
          <a:noFill/>
          <a:ln w="9525">
            <a:solidFill>
              <a:schemeClr val="tx1"/>
            </a:solidFill>
            <a:round/>
            <a:headEnd/>
            <a:tailEnd type="stealth" w="lg" len="lg"/>
          </a:ln>
          <a:effectLst/>
        </p:spPr>
        <p:txBody>
          <a:bodyPr/>
          <a:lstStyle/>
          <a:p>
            <a:endParaRPr lang="en-US"/>
          </a:p>
        </p:txBody>
      </p:sp>
      <p:sp>
        <p:nvSpPr>
          <p:cNvPr id="22" name="Text Box 59"/>
          <p:cNvSpPr txBox="1">
            <a:spLocks noChangeArrowheads="1"/>
          </p:cNvSpPr>
          <p:nvPr/>
        </p:nvSpPr>
        <p:spPr bwMode="auto">
          <a:xfrm>
            <a:off x="8228028" y="4076701"/>
            <a:ext cx="450850" cy="366712"/>
          </a:xfrm>
          <a:prstGeom prst="rect">
            <a:avLst/>
          </a:prstGeom>
          <a:noFill/>
          <a:ln w="9525">
            <a:noFill/>
            <a:miter lim="800000"/>
            <a:headEnd/>
            <a:tailEnd/>
          </a:ln>
          <a:effectLst/>
        </p:spPr>
        <p:txBody>
          <a:bodyPr wrap="none">
            <a:spAutoFit/>
          </a:bodyPr>
          <a:lstStyle/>
          <a:p>
            <a:r>
              <a:rPr lang="en-GB"/>
              <a:t>T6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Session 2: Contents</a:t>
            </a:r>
            <a:endParaRPr lang="en-US" dirty="0"/>
          </a:p>
        </p:txBody>
      </p:sp>
      <p:sp>
        <p:nvSpPr>
          <p:cNvPr id="5" name="Content Placeholder 4"/>
          <p:cNvSpPr>
            <a:spLocks noGrp="1"/>
          </p:cNvSpPr>
          <p:nvPr>
            <p:ph idx="1"/>
          </p:nvPr>
        </p:nvSpPr>
        <p:spPr/>
        <p:txBody>
          <a:bodyPr/>
          <a:lstStyle/>
          <a:p>
            <a:r>
              <a:rPr lang="en-GB" dirty="0" smtClean="0"/>
              <a:t>Requirements and non-requirements</a:t>
            </a:r>
          </a:p>
          <a:p>
            <a:r>
              <a:rPr lang="en-GB" dirty="0" smtClean="0"/>
              <a:t>Definition of OPM</a:t>
            </a:r>
          </a:p>
          <a:p>
            <a:r>
              <a:rPr lang="en-GB" dirty="0" smtClean="0"/>
              <a:t>Specialization of OPM with Profiles</a:t>
            </a:r>
          </a:p>
          <a:p>
            <a:r>
              <a:rPr lang="en-GB" dirty="0" smtClean="0"/>
              <a:t>Formalizations of OPM</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Annotations</a:t>
            </a:r>
            <a:endParaRPr lang="en-US" dirty="0"/>
          </a:p>
        </p:txBody>
      </p:sp>
      <p:sp>
        <p:nvSpPr>
          <p:cNvPr id="3" name="Content Placeholder 2"/>
          <p:cNvSpPr>
            <a:spLocks noGrp="1"/>
          </p:cNvSpPr>
          <p:nvPr>
            <p:ph idx="1"/>
          </p:nvPr>
        </p:nvSpPr>
        <p:spPr/>
        <p:txBody>
          <a:bodyPr/>
          <a:lstStyle/>
          <a:p>
            <a:r>
              <a:rPr lang="en-GB" dirty="0" smtClean="0"/>
              <a:t>All OPM entities (edges, nodes, graphs, accounts can be annotated)</a:t>
            </a:r>
          </a:p>
          <a:p>
            <a:r>
              <a:rPr lang="en-GB" dirty="0" smtClean="0"/>
              <a:t>All annotations should be addressable (allowing for annotations of annotations)</a:t>
            </a:r>
          </a:p>
          <a:p>
            <a:r>
              <a:rPr lang="en-GB" dirty="0" smtClean="0"/>
              <a:t>Bindings to formalize how annotations can be serialized (standard in RDF, custom in XML)</a:t>
            </a:r>
          </a:p>
          <a:p>
            <a:r>
              <a:rPr lang="en-GB" dirty="0" smtClean="0"/>
              <a:t>Reserved properties: </a:t>
            </a:r>
            <a:r>
              <a:rPr lang="en-GB" dirty="0" err="1" smtClean="0"/>
              <a:t>hasType</a:t>
            </a:r>
            <a:r>
              <a:rPr lang="en-GB" dirty="0" smtClean="0"/>
              <a:t>, </a:t>
            </a:r>
            <a:r>
              <a:rPr lang="en-GB" dirty="0" err="1" smtClean="0"/>
              <a:t>hasValue</a:t>
            </a:r>
            <a:r>
              <a:rPr lang="en-GB" dirty="0" smtClean="0"/>
              <a:t>, ...</a:t>
            </a:r>
            <a:endParaRPr lang="en-US" dirty="0"/>
          </a:p>
        </p:txBody>
      </p:sp>
      <p:sp>
        <p:nvSpPr>
          <p:cNvPr id="4" name="Rectangle 3"/>
          <p:cNvSpPr/>
          <p:nvPr/>
        </p:nvSpPr>
        <p:spPr>
          <a:xfrm>
            <a:off x="5214942" y="1071546"/>
            <a:ext cx="2807885" cy="369332"/>
          </a:xfrm>
          <a:prstGeom prst="rect">
            <a:avLst/>
          </a:prstGeom>
        </p:spPr>
        <p:txBody>
          <a:bodyPr wrap="none">
            <a:spAutoFit/>
          </a:bodyPr>
          <a:lstStyle/>
          <a:p>
            <a:r>
              <a:rPr lang="en-GB" i="1" dirty="0" smtClean="0"/>
              <a:t>Let’s no reinvent the wheel!</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OPM </a:t>
            </a:r>
            <a:r>
              <a:rPr lang="en-GB" dirty="0" err="1" smtClean="0"/>
              <a:t>SpecialiZations</a:t>
            </a:r>
            <a:endParaRPr lang="en-US" dirty="0"/>
          </a:p>
        </p:txBody>
      </p:sp>
      <p:sp>
        <p:nvSpPr>
          <p:cNvPr id="4" name="Text Placeholder 3"/>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Concept of a Profile</a:t>
            </a:r>
            <a:endParaRPr lang="en-US" dirty="0"/>
          </a:p>
        </p:txBody>
      </p:sp>
      <p:sp>
        <p:nvSpPr>
          <p:cNvPr id="3" name="Content Placeholder 2"/>
          <p:cNvSpPr>
            <a:spLocks noGrp="1"/>
          </p:cNvSpPr>
          <p:nvPr>
            <p:ph idx="1"/>
          </p:nvPr>
        </p:nvSpPr>
        <p:spPr/>
        <p:txBody>
          <a:bodyPr>
            <a:normAutofit/>
          </a:bodyPr>
          <a:lstStyle/>
          <a:p>
            <a:r>
              <a:rPr lang="en-GB" dirty="0" smtClean="0"/>
              <a:t>A specialisation of an OPM graph for a specific domain or to handle a specific problem</a:t>
            </a:r>
          </a:p>
          <a:p>
            <a:r>
              <a:rPr lang="en-GB" dirty="0" smtClean="0"/>
              <a:t>Profile definitions are welcome!</a:t>
            </a:r>
          </a:p>
          <a:p>
            <a:r>
              <a:rPr lang="en-GB" dirty="0" smtClean="0"/>
              <a:t>Note: profile multiplicity challenges inter-operability</a:t>
            </a:r>
          </a:p>
          <a:p>
            <a:r>
              <a:rPr lang="en-GB" dirty="0" smtClean="0"/>
              <a:t>A profile has a unique identity</a:t>
            </a:r>
          </a:p>
          <a:p>
            <a:r>
              <a:rPr lang="en-GB" dirty="0" smtClean="0"/>
              <a:t>Defines vocabulary, guidelines, </a:t>
            </a:r>
            <a:r>
              <a:rPr lang="en-GB" dirty="0" smtClean="0"/>
              <a:t> expansion guidance</a:t>
            </a:r>
            <a:r>
              <a:rPr lang="en-GB" dirty="0" smtClean="0"/>
              <a:t>, serialisation format</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Oval 6"/>
          <p:cNvSpPr/>
          <p:nvPr/>
        </p:nvSpPr>
        <p:spPr>
          <a:xfrm>
            <a:off x="5429256" y="3643314"/>
            <a:ext cx="1714512" cy="1071570"/>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GB" dirty="0" smtClean="0"/>
              <a:t>Profile Compliance</a:t>
            </a:r>
            <a:endParaRPr lang="en-US" dirty="0"/>
          </a:p>
        </p:txBody>
      </p:sp>
      <p:sp>
        <p:nvSpPr>
          <p:cNvPr id="4" name="Rectangle 3"/>
          <p:cNvSpPr/>
          <p:nvPr/>
        </p:nvSpPr>
        <p:spPr>
          <a:xfrm>
            <a:off x="785786" y="1428736"/>
            <a:ext cx="2357454" cy="19288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smtClean="0"/>
              <a:t>PROFILE</a:t>
            </a:r>
            <a:endParaRPr lang="en-GB" dirty="0" smtClean="0"/>
          </a:p>
          <a:p>
            <a:pPr>
              <a:buFont typeface="Arial" pitchFamily="34" charset="0"/>
              <a:buChar char="•"/>
            </a:pPr>
            <a:r>
              <a:rPr lang="en-GB" dirty="0" smtClean="0"/>
              <a:t>Id</a:t>
            </a:r>
          </a:p>
          <a:p>
            <a:pPr>
              <a:buFont typeface="Arial" pitchFamily="34" charset="0"/>
              <a:buChar char="•"/>
            </a:pPr>
            <a:r>
              <a:rPr lang="en-GB" dirty="0" smtClean="0"/>
              <a:t>Vocabulary</a:t>
            </a:r>
          </a:p>
          <a:p>
            <a:pPr>
              <a:buFont typeface="Arial" pitchFamily="34" charset="0"/>
              <a:buChar char="•"/>
            </a:pPr>
            <a:r>
              <a:rPr lang="en-GB" dirty="0" smtClean="0"/>
              <a:t>Guidance</a:t>
            </a:r>
          </a:p>
          <a:p>
            <a:pPr>
              <a:buFont typeface="Arial" pitchFamily="34" charset="0"/>
              <a:buChar char="•"/>
            </a:pPr>
            <a:r>
              <a:rPr lang="en-GB" dirty="0" smtClean="0"/>
              <a:t>Expansion directives</a:t>
            </a:r>
          </a:p>
          <a:p>
            <a:pPr>
              <a:buFont typeface="Arial" pitchFamily="34" charset="0"/>
              <a:buChar char="•"/>
            </a:pPr>
            <a:r>
              <a:rPr lang="en-GB" dirty="0" smtClean="0"/>
              <a:t>Serialisation</a:t>
            </a:r>
            <a:endParaRPr lang="en-US" dirty="0"/>
          </a:p>
        </p:txBody>
      </p:sp>
      <p:sp>
        <p:nvSpPr>
          <p:cNvPr id="6" name="Oval 5"/>
          <p:cNvSpPr/>
          <p:nvPr/>
        </p:nvSpPr>
        <p:spPr>
          <a:xfrm>
            <a:off x="1285852" y="3643314"/>
            <a:ext cx="1714512" cy="1071570"/>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Profile</a:t>
            </a:r>
          </a:p>
          <a:p>
            <a:pPr algn="ctr"/>
            <a:r>
              <a:rPr lang="en-GB" dirty="0" smtClean="0"/>
              <a:t>Compliant</a:t>
            </a:r>
          </a:p>
          <a:p>
            <a:pPr algn="ctr"/>
            <a:r>
              <a:rPr lang="en-GB" dirty="0" smtClean="0"/>
              <a:t>Graph</a:t>
            </a:r>
            <a:endParaRPr lang="en-US" dirty="0"/>
          </a:p>
        </p:txBody>
      </p:sp>
      <p:sp>
        <p:nvSpPr>
          <p:cNvPr id="5" name="Oval 4"/>
          <p:cNvSpPr/>
          <p:nvPr/>
        </p:nvSpPr>
        <p:spPr>
          <a:xfrm>
            <a:off x="5000628" y="3786190"/>
            <a:ext cx="2571768" cy="2071702"/>
          </a:xfrm>
          <a:prstGeom prst="ellipse">
            <a:avLst/>
          </a:prstGeom>
          <a:solidFill>
            <a:srgbClr val="93CDDD">
              <a:alpha val="69804"/>
            </a:srgbClr>
          </a:solidFill>
          <a:ln>
            <a:solidFill>
              <a:srgbClr val="385D8A">
                <a:alpha val="69804"/>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smtClean="0"/>
          </a:p>
          <a:p>
            <a:pPr algn="ctr"/>
            <a:endParaRPr lang="en-GB" dirty="0" smtClean="0"/>
          </a:p>
          <a:p>
            <a:pPr algn="ctr"/>
            <a:endParaRPr lang="en-GB" dirty="0" smtClean="0"/>
          </a:p>
          <a:p>
            <a:pPr algn="ctr"/>
            <a:r>
              <a:rPr lang="en-GB" dirty="0" smtClean="0"/>
              <a:t>Profile-expanded</a:t>
            </a:r>
          </a:p>
          <a:p>
            <a:pPr algn="ctr"/>
            <a:r>
              <a:rPr lang="en-GB" dirty="0" smtClean="0"/>
              <a:t>Graph</a:t>
            </a:r>
            <a:endParaRPr lang="en-US" dirty="0"/>
          </a:p>
        </p:txBody>
      </p:sp>
      <p:sp>
        <p:nvSpPr>
          <p:cNvPr id="8" name="Oval 7"/>
          <p:cNvSpPr/>
          <p:nvPr/>
        </p:nvSpPr>
        <p:spPr>
          <a:xfrm>
            <a:off x="5000628" y="3786190"/>
            <a:ext cx="2571768" cy="207170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smtClean="0"/>
          </a:p>
          <a:p>
            <a:pPr algn="ctr"/>
            <a:endParaRPr lang="en-GB" dirty="0" smtClean="0"/>
          </a:p>
          <a:p>
            <a:pPr algn="ctr"/>
            <a:endParaRPr lang="en-GB" dirty="0" smtClean="0"/>
          </a:p>
        </p:txBody>
      </p:sp>
      <p:sp>
        <p:nvSpPr>
          <p:cNvPr id="9" name="Arc 8"/>
          <p:cNvSpPr/>
          <p:nvPr/>
        </p:nvSpPr>
        <p:spPr>
          <a:xfrm>
            <a:off x="714348" y="2857496"/>
            <a:ext cx="4643470" cy="3357586"/>
          </a:xfrm>
          <a:prstGeom prst="arc">
            <a:avLst>
              <a:gd name="adj1" fmla="val 16262927"/>
              <a:gd name="adj2" fmla="val 21066676"/>
            </a:avLst>
          </a:prstGeom>
          <a:ln w="57150">
            <a:solidFill>
              <a:schemeClr val="accent3">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Arc 9"/>
          <p:cNvSpPr/>
          <p:nvPr/>
        </p:nvSpPr>
        <p:spPr>
          <a:xfrm flipV="1">
            <a:off x="2428860" y="2500306"/>
            <a:ext cx="4643470" cy="3357586"/>
          </a:xfrm>
          <a:prstGeom prst="arc">
            <a:avLst>
              <a:gd name="adj1" fmla="val 11522959"/>
              <a:gd name="adj2" fmla="val 17982628"/>
            </a:avLst>
          </a:prstGeom>
          <a:ln w="57150">
            <a:solidFill>
              <a:schemeClr val="accent3">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p:cNvSpPr txBox="1"/>
          <p:nvPr/>
        </p:nvSpPr>
        <p:spPr>
          <a:xfrm>
            <a:off x="3929058" y="2571744"/>
            <a:ext cx="2761118" cy="523220"/>
          </a:xfrm>
          <a:prstGeom prst="rect">
            <a:avLst/>
          </a:prstGeom>
          <a:noFill/>
          <a:ln>
            <a:noFill/>
          </a:ln>
        </p:spPr>
        <p:txBody>
          <a:bodyPr wrap="none" rtlCol="0">
            <a:spAutoFit/>
          </a:bodyPr>
          <a:lstStyle/>
          <a:p>
            <a:r>
              <a:rPr lang="en-GB" sz="2800" b="1" dirty="0" smtClean="0">
                <a:solidFill>
                  <a:schemeClr val="accent3">
                    <a:lumMod val="75000"/>
                  </a:schemeClr>
                </a:solidFill>
              </a:rPr>
              <a:t>Profile Expansion</a:t>
            </a:r>
            <a:endParaRPr lang="en-US" sz="2800" b="1" dirty="0">
              <a:solidFill>
                <a:schemeClr val="accent3">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linds(horizontal)">
                                      <p:cBhvr>
                                        <p:cTn id="10" dur="500"/>
                                        <p:tgtEl>
                                          <p:spTgt spid="10"/>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linds(horizontal)">
                                      <p:cBhvr>
                                        <p:cTn id="13" dur="500"/>
                                        <p:tgtEl>
                                          <p:spTgt spid="11"/>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linds(horizontal)">
                                      <p:cBhvr>
                                        <p:cTn id="16" dur="500"/>
                                        <p:tgtEl>
                                          <p:spTgt spid="7"/>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linds(horizontal)">
                                      <p:cBhvr>
                                        <p:cTn id="19" dur="500"/>
                                        <p:tgtEl>
                                          <p:spTgt spid="8"/>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5" grpId="0" animBg="1"/>
      <p:bldP spid="8" grpId="0" animBg="1"/>
      <p:bldP spid="9" grpId="0" animBg="1"/>
      <p:bldP spid="10" grpId="0" animBg="1"/>
      <p:bldP spid="11" grpId="0"/>
    </p:bld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Oval 11"/>
          <p:cNvSpPr/>
          <p:nvPr/>
        </p:nvSpPr>
        <p:spPr>
          <a:xfrm>
            <a:off x="2714612" y="3821909"/>
            <a:ext cx="3500462" cy="2857520"/>
          </a:xfrm>
          <a:prstGeom prst="ellipse">
            <a:avLst/>
          </a:prstGeom>
          <a:solidFill>
            <a:schemeClr val="accent5">
              <a:lumMod val="75000"/>
              <a:alpha val="69804"/>
            </a:schemeClr>
          </a:solidFill>
          <a:ln>
            <a:solidFill>
              <a:srgbClr val="385D8A">
                <a:alpha val="69804"/>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smtClean="0"/>
          </a:p>
          <a:p>
            <a:pPr algn="ctr"/>
            <a:endParaRPr lang="en-GB" dirty="0" smtClean="0"/>
          </a:p>
          <a:p>
            <a:pPr algn="ctr"/>
            <a:endParaRPr lang="en-GB" dirty="0" smtClean="0"/>
          </a:p>
          <a:p>
            <a:pPr algn="ctr"/>
            <a:endParaRPr lang="en-GB" dirty="0" smtClean="0"/>
          </a:p>
          <a:p>
            <a:pPr algn="ctr"/>
            <a:endParaRPr lang="en-GB" dirty="0" smtClean="0"/>
          </a:p>
          <a:p>
            <a:pPr algn="ctr"/>
            <a:endParaRPr lang="en-GB" dirty="0" smtClean="0"/>
          </a:p>
          <a:p>
            <a:pPr algn="ctr"/>
            <a:endParaRPr lang="en-GB" dirty="0" smtClean="0"/>
          </a:p>
          <a:p>
            <a:pPr algn="ctr"/>
            <a:endParaRPr lang="en-GB" dirty="0" smtClean="0"/>
          </a:p>
          <a:p>
            <a:pPr algn="ctr"/>
            <a:r>
              <a:rPr lang="en-GB" dirty="0" smtClean="0"/>
              <a:t>Inferred Graph 2</a:t>
            </a:r>
            <a:endParaRPr lang="en-US" dirty="0"/>
          </a:p>
        </p:txBody>
      </p:sp>
      <p:sp>
        <p:nvSpPr>
          <p:cNvPr id="2" name="Title 1"/>
          <p:cNvSpPr>
            <a:spLocks noGrp="1"/>
          </p:cNvSpPr>
          <p:nvPr>
            <p:ph type="title"/>
          </p:nvPr>
        </p:nvSpPr>
        <p:spPr/>
        <p:txBody>
          <a:bodyPr/>
          <a:lstStyle/>
          <a:p>
            <a:r>
              <a:rPr lang="en-GB" dirty="0" smtClean="0"/>
              <a:t>Profile Compliance</a:t>
            </a:r>
            <a:endParaRPr lang="en-US" dirty="0"/>
          </a:p>
        </p:txBody>
      </p:sp>
      <p:sp>
        <p:nvSpPr>
          <p:cNvPr id="6" name="Oval 5"/>
          <p:cNvSpPr/>
          <p:nvPr/>
        </p:nvSpPr>
        <p:spPr>
          <a:xfrm>
            <a:off x="1643042" y="1785926"/>
            <a:ext cx="1714512" cy="1071570"/>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Profile</a:t>
            </a:r>
          </a:p>
          <a:p>
            <a:pPr algn="ctr"/>
            <a:r>
              <a:rPr lang="en-GB" dirty="0" smtClean="0"/>
              <a:t>Compliant</a:t>
            </a:r>
          </a:p>
          <a:p>
            <a:pPr algn="ctr"/>
            <a:r>
              <a:rPr lang="en-GB" dirty="0" smtClean="0"/>
              <a:t>Graph</a:t>
            </a:r>
            <a:endParaRPr lang="en-US" dirty="0"/>
          </a:p>
        </p:txBody>
      </p:sp>
      <p:sp>
        <p:nvSpPr>
          <p:cNvPr id="5" name="Oval 4"/>
          <p:cNvSpPr/>
          <p:nvPr/>
        </p:nvSpPr>
        <p:spPr>
          <a:xfrm>
            <a:off x="5357818" y="1285860"/>
            <a:ext cx="2571768" cy="2071702"/>
          </a:xfrm>
          <a:prstGeom prst="ellipse">
            <a:avLst/>
          </a:prstGeom>
          <a:solidFill>
            <a:srgbClr val="93CDDD">
              <a:alpha val="69804"/>
            </a:srgbClr>
          </a:solidFill>
          <a:ln>
            <a:solidFill>
              <a:srgbClr val="385D8A">
                <a:alpha val="69804"/>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Profile-expanded</a:t>
            </a:r>
          </a:p>
          <a:p>
            <a:pPr algn="ctr"/>
            <a:r>
              <a:rPr lang="en-GB" dirty="0" smtClean="0"/>
              <a:t>Graph</a:t>
            </a:r>
            <a:endParaRPr lang="en-US" dirty="0"/>
          </a:p>
        </p:txBody>
      </p:sp>
      <p:sp>
        <p:nvSpPr>
          <p:cNvPr id="8" name="Oval 7"/>
          <p:cNvSpPr/>
          <p:nvPr/>
        </p:nvSpPr>
        <p:spPr>
          <a:xfrm>
            <a:off x="5357818" y="1285860"/>
            <a:ext cx="2571768" cy="207170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smtClean="0"/>
          </a:p>
          <a:p>
            <a:pPr algn="ctr"/>
            <a:endParaRPr lang="en-GB" dirty="0" smtClean="0"/>
          </a:p>
          <a:p>
            <a:pPr algn="ctr"/>
            <a:endParaRPr lang="en-GB" dirty="0" smtClean="0"/>
          </a:p>
        </p:txBody>
      </p:sp>
      <p:sp>
        <p:nvSpPr>
          <p:cNvPr id="11" name="Oval 10"/>
          <p:cNvSpPr/>
          <p:nvPr/>
        </p:nvSpPr>
        <p:spPr>
          <a:xfrm>
            <a:off x="3357554" y="4500570"/>
            <a:ext cx="2214578" cy="1500198"/>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Inferred Graph1</a:t>
            </a:r>
            <a:endParaRPr lang="en-US" dirty="0"/>
          </a:p>
        </p:txBody>
      </p:sp>
      <p:sp>
        <p:nvSpPr>
          <p:cNvPr id="13" name="Arc 12"/>
          <p:cNvSpPr/>
          <p:nvPr/>
        </p:nvSpPr>
        <p:spPr>
          <a:xfrm rot="16200000" flipH="1">
            <a:off x="1428728" y="1142984"/>
            <a:ext cx="4643470" cy="3357586"/>
          </a:xfrm>
          <a:prstGeom prst="arc">
            <a:avLst>
              <a:gd name="adj1" fmla="val 16262927"/>
              <a:gd name="adj2" fmla="val 21066676"/>
            </a:avLst>
          </a:prstGeom>
          <a:ln w="57150">
            <a:solidFill>
              <a:schemeClr val="accent3">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Arc 13"/>
          <p:cNvSpPr/>
          <p:nvPr/>
        </p:nvSpPr>
        <p:spPr>
          <a:xfrm rot="5400000">
            <a:off x="3428992" y="1428736"/>
            <a:ext cx="4643470" cy="3357586"/>
          </a:xfrm>
          <a:prstGeom prst="arc">
            <a:avLst>
              <a:gd name="adj1" fmla="val 16262927"/>
              <a:gd name="adj2" fmla="val 20848105"/>
            </a:avLst>
          </a:prstGeom>
          <a:ln w="57150">
            <a:solidFill>
              <a:schemeClr val="accent3">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Rectangle 14"/>
          <p:cNvSpPr/>
          <p:nvPr/>
        </p:nvSpPr>
        <p:spPr>
          <a:xfrm>
            <a:off x="3428992" y="3143248"/>
            <a:ext cx="2418226" cy="523220"/>
          </a:xfrm>
          <a:prstGeom prst="rect">
            <a:avLst/>
          </a:prstGeom>
        </p:spPr>
        <p:txBody>
          <a:bodyPr wrap="none">
            <a:spAutoFit/>
          </a:bodyPr>
          <a:lstStyle/>
          <a:p>
            <a:r>
              <a:rPr lang="en-GB" sz="2800" b="1" dirty="0" smtClean="0">
                <a:solidFill>
                  <a:schemeClr val="accent3">
                    <a:lumMod val="75000"/>
                  </a:schemeClr>
                </a:solidFill>
              </a:rPr>
              <a:t>OPM Inference</a:t>
            </a:r>
            <a:endParaRPr lang="en-US" sz="2800" b="1" dirty="0">
              <a:solidFill>
                <a:schemeClr val="accent3">
                  <a:lumMod val="75000"/>
                </a:schemeClr>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Emerging Profiles</a:t>
            </a:r>
            <a:endParaRPr lang="en-US" dirty="0"/>
          </a:p>
        </p:txBody>
      </p:sp>
      <p:sp>
        <p:nvSpPr>
          <p:cNvPr id="4" name="Content Placeholder 3"/>
          <p:cNvSpPr>
            <a:spLocks noGrp="1"/>
          </p:cNvSpPr>
          <p:nvPr>
            <p:ph idx="1"/>
          </p:nvPr>
        </p:nvSpPr>
        <p:spPr/>
        <p:txBody>
          <a:bodyPr/>
          <a:lstStyle/>
          <a:p>
            <a:r>
              <a:rPr lang="en-US" dirty="0" smtClean="0"/>
              <a:t>Emerging Profiles</a:t>
            </a:r>
          </a:p>
          <a:p>
            <a:pPr lvl="1"/>
            <a:r>
              <a:rPr lang="en-US" dirty="0" smtClean="0"/>
              <a:t>Collections</a:t>
            </a:r>
          </a:p>
          <a:p>
            <a:pPr lvl="1"/>
            <a:r>
              <a:rPr lang="en-US" dirty="0" smtClean="0"/>
              <a:t>Dublin Core</a:t>
            </a:r>
          </a:p>
          <a:p>
            <a:pPr lvl="1"/>
            <a:r>
              <a:rPr lang="en-US" dirty="0" smtClean="0"/>
              <a:t>D-Profile</a:t>
            </a:r>
          </a:p>
          <a:p>
            <a:r>
              <a:rPr lang="en-US" dirty="0" smtClean="0"/>
              <a:t>Will be discussed in separate session</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OPM Formalizations</a:t>
            </a:r>
            <a:endParaRPr lang="en-US" dirty="0"/>
          </a:p>
        </p:txBody>
      </p:sp>
      <p:sp>
        <p:nvSpPr>
          <p:cNvPr id="4" name="Text Placeholder 3"/>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Early Formalizations</a:t>
            </a:r>
            <a:endParaRPr lang="en-US" dirty="0"/>
          </a:p>
        </p:txBody>
      </p:sp>
      <p:sp>
        <p:nvSpPr>
          <p:cNvPr id="5" name="Content Placeholder 4"/>
          <p:cNvSpPr>
            <a:spLocks noGrp="1"/>
          </p:cNvSpPr>
          <p:nvPr>
            <p:ph idx="1"/>
          </p:nvPr>
        </p:nvSpPr>
        <p:spPr/>
        <p:txBody>
          <a:bodyPr/>
          <a:lstStyle/>
          <a:p>
            <a:r>
              <a:rPr lang="en-US" dirty="0" smtClean="0"/>
              <a:t>OPM v1.00 and OPMv1.01 contained a set-theoretic definition of OPM and permitted inferences</a:t>
            </a:r>
          </a:p>
          <a:p>
            <a:r>
              <a:rPr lang="en-US" dirty="0" smtClean="0"/>
              <a:t>Moved out of OPMv1.1 since it is difficult to keep specification and formalization in sync</a:t>
            </a:r>
          </a:p>
          <a:p>
            <a:r>
              <a:rPr lang="en-US" dirty="0" smtClean="0"/>
              <a:t>While the formalization is useful in defining OPM precisely, it does not give OPM a meaning!</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Reproducibility Semantics</a:t>
            </a:r>
            <a:br>
              <a:rPr lang="en-US" dirty="0" smtClean="0"/>
            </a:br>
            <a:r>
              <a:rPr lang="en-US" dirty="0" smtClean="0"/>
              <a:t>   (Moreau 2010)</a:t>
            </a:r>
            <a:endParaRPr lang="en-US" dirty="0"/>
          </a:p>
        </p:txBody>
      </p:sp>
      <p:sp>
        <p:nvSpPr>
          <p:cNvPr id="3" name="Content Placeholder 2"/>
          <p:cNvSpPr>
            <a:spLocks noGrp="1"/>
          </p:cNvSpPr>
          <p:nvPr>
            <p:ph idx="1"/>
          </p:nvPr>
        </p:nvSpPr>
        <p:spPr/>
        <p:txBody>
          <a:bodyPr/>
          <a:lstStyle/>
          <a:p>
            <a:r>
              <a:rPr lang="en-US" dirty="0" smtClean="0"/>
              <a:t>Sees OPM graph as an executable program:</a:t>
            </a:r>
          </a:p>
          <a:p>
            <a:pPr lvl="1"/>
            <a:r>
              <a:rPr lang="en-US" dirty="0" smtClean="0"/>
              <a:t>Each process is associated with the name of an executable primitive</a:t>
            </a:r>
          </a:p>
          <a:p>
            <a:pPr lvl="1"/>
            <a:r>
              <a:rPr lang="en-US" dirty="0" smtClean="0"/>
              <a:t>Primitive environment maps primitive names to primitives</a:t>
            </a:r>
          </a:p>
          <a:p>
            <a:pPr lvl="2"/>
            <a:r>
              <a:rPr lang="en-US" i="1" dirty="0" err="1" smtClean="0"/>
              <a:t>PrimitiveEnv</a:t>
            </a:r>
            <a:r>
              <a:rPr lang="en-US" i="1" dirty="0" smtClean="0"/>
              <a:t> = </a:t>
            </a:r>
            <a:r>
              <a:rPr lang="en-US" i="1" dirty="0" err="1" smtClean="0"/>
              <a:t>PrimitiveName</a:t>
            </a:r>
            <a:r>
              <a:rPr lang="en-US" dirty="0" err="1" smtClean="0">
                <a:sym typeface="Symbol"/>
              </a:rPr>
              <a:t></a:t>
            </a:r>
            <a:r>
              <a:rPr lang="en-US" i="1" dirty="0" err="1" smtClean="0"/>
              <a:t>Primitive</a:t>
            </a:r>
            <a:endParaRPr lang="en-US" i="1" dirty="0" smtClean="0"/>
          </a:p>
          <a:p>
            <a:pPr lvl="2"/>
            <a:r>
              <a:rPr lang="en-US" i="1" dirty="0" smtClean="0"/>
              <a:t>Primitive = </a:t>
            </a:r>
            <a:r>
              <a:rPr lang="en-US" i="1" dirty="0" err="1" smtClean="0"/>
              <a:t>P(RoleValue</a:t>
            </a:r>
            <a:r>
              <a:rPr lang="en-US" i="1" dirty="0" smtClean="0"/>
              <a:t>)</a:t>
            </a:r>
            <a:r>
              <a:rPr lang="en-US" dirty="0" smtClean="0">
                <a:sym typeface="Symbol"/>
              </a:rPr>
              <a:t> </a:t>
            </a:r>
            <a:r>
              <a:rPr lang="en-US" dirty="0" err="1" smtClean="0">
                <a:sym typeface="Symbol"/>
              </a:rPr>
              <a:t></a:t>
            </a:r>
            <a:r>
              <a:rPr lang="en-US" i="1" dirty="0" err="1" smtClean="0"/>
              <a:t>P(RoleValue</a:t>
            </a:r>
            <a:r>
              <a:rPr lang="en-US" i="1" dirty="0" smtClean="0"/>
              <a:t>)	</a:t>
            </a:r>
          </a:p>
          <a:p>
            <a:pPr lvl="1"/>
            <a:r>
              <a:rPr lang="en-US" dirty="0" smtClean="0"/>
              <a:t>Graph factories to create new artifacts, new processes …</a:t>
            </a:r>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Reproducibility Semantics</a:t>
            </a:r>
            <a:br>
              <a:rPr lang="en-US" dirty="0" smtClean="0"/>
            </a:br>
            <a:r>
              <a:rPr lang="en-US" dirty="0" smtClean="0"/>
              <a:t>   (Moreau 2010)</a:t>
            </a:r>
            <a:endParaRPr lang="en-US" dirty="0"/>
          </a:p>
        </p:txBody>
      </p:sp>
      <p:sp>
        <p:nvSpPr>
          <p:cNvPr id="3" name="Content Placeholder 2"/>
          <p:cNvSpPr>
            <a:spLocks noGrp="1"/>
          </p:cNvSpPr>
          <p:nvPr>
            <p:ph idx="1"/>
          </p:nvPr>
        </p:nvSpPr>
        <p:spPr/>
        <p:txBody>
          <a:bodyPr>
            <a:normAutofit lnSpcReduction="10000"/>
          </a:bodyPr>
          <a:lstStyle/>
          <a:p>
            <a:r>
              <a:rPr lang="en-US" dirty="0" smtClean="0"/>
              <a:t>An execution of an OPM graph results in</a:t>
            </a:r>
          </a:p>
          <a:p>
            <a:pPr lvl="1"/>
            <a:r>
              <a:rPr lang="en-US" dirty="0" smtClean="0"/>
              <a:t>A new OPM graph, describing re-execution</a:t>
            </a:r>
          </a:p>
          <a:p>
            <a:pPr lvl="1"/>
            <a:r>
              <a:rPr lang="en-US" dirty="0" smtClean="0"/>
              <a:t>A mapping between nodes of the original graph and the resulting graph</a:t>
            </a:r>
          </a:p>
          <a:p>
            <a:r>
              <a:rPr lang="en-US" dirty="0" smtClean="0"/>
              <a:t>Execution proceeds by ordering processes (assumes </a:t>
            </a:r>
            <a:r>
              <a:rPr lang="en-US" dirty="0" err="1" smtClean="0"/>
              <a:t>acyclicity</a:t>
            </a:r>
            <a:r>
              <a:rPr lang="en-US" dirty="0" smtClean="0"/>
              <a:t>) and re-executing them, one by one; for each process executed, new process node and new output artifacts are created by factory</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OPM (non-)Requirements</a:t>
            </a:r>
            <a:endParaRPr lang="en-US" dirty="0"/>
          </a:p>
        </p:txBody>
      </p:sp>
      <p:sp>
        <p:nvSpPr>
          <p:cNvPr id="5" name="Text Placeholder 4"/>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Reproducibility Semantics</a:t>
            </a:r>
            <a:br>
              <a:rPr lang="en-US" dirty="0" smtClean="0"/>
            </a:br>
            <a:r>
              <a:rPr lang="en-US" dirty="0" smtClean="0"/>
              <a:t>   (Moreau 2010)</a:t>
            </a:r>
            <a:endParaRPr lang="en-US" dirty="0"/>
          </a:p>
        </p:txBody>
      </p:sp>
      <p:pic>
        <p:nvPicPr>
          <p:cNvPr id="6" name="Content Placeholder 5" descr="slide1.jpg"/>
          <p:cNvPicPr>
            <a:picLocks noGrp="1" noChangeAspect="1"/>
          </p:cNvPicPr>
          <p:nvPr>
            <p:ph idx="1"/>
          </p:nvPr>
        </p:nvPicPr>
        <p:blipFill>
          <a:blip r:embed="rId2"/>
          <a:srcRect l="-21558" r="-21558"/>
          <a:stretch>
            <a:fillRect/>
          </a:stretch>
        </p:blipFill>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Temporal Semantics</a:t>
            </a:r>
            <a:br>
              <a:rPr lang="en-US" dirty="0" smtClean="0"/>
            </a:br>
            <a:r>
              <a:rPr lang="en-US" sz="2667" dirty="0" smtClean="0"/>
              <a:t>(</a:t>
            </a:r>
            <a:r>
              <a:rPr lang="en-US" sz="2667" dirty="0" err="1" smtClean="0"/>
              <a:t>Kwasnikowska</a:t>
            </a:r>
            <a:r>
              <a:rPr lang="en-US" sz="2667" dirty="0" smtClean="0"/>
              <a:t>, Moreau, Van den </a:t>
            </a:r>
            <a:r>
              <a:rPr lang="en-US" sz="2667" dirty="0" err="1" smtClean="0"/>
              <a:t>Bussche</a:t>
            </a:r>
            <a:r>
              <a:rPr lang="en-US" sz="2667" dirty="0" smtClean="0"/>
              <a:t> 2010)</a:t>
            </a:r>
            <a:endParaRPr lang="en-US" sz="2667" dirty="0"/>
          </a:p>
        </p:txBody>
      </p:sp>
      <p:sp>
        <p:nvSpPr>
          <p:cNvPr id="3" name="Content Placeholder 2"/>
          <p:cNvSpPr>
            <a:spLocks noGrp="1"/>
          </p:cNvSpPr>
          <p:nvPr>
            <p:ph idx="1"/>
          </p:nvPr>
        </p:nvSpPr>
        <p:spPr>
          <a:xfrm>
            <a:off x="457200" y="1600200"/>
            <a:ext cx="8686800" cy="4953000"/>
          </a:xfrm>
        </p:spPr>
        <p:txBody>
          <a:bodyPr>
            <a:normAutofit fontScale="77500" lnSpcReduction="20000"/>
          </a:bodyPr>
          <a:lstStyle/>
          <a:p>
            <a:r>
              <a:rPr lang="en-US" dirty="0" err="1" smtClean="0"/>
              <a:t>Timepoints</a:t>
            </a:r>
            <a:endParaRPr lang="en-US" dirty="0" smtClean="0"/>
          </a:p>
          <a:p>
            <a:pPr lvl="1"/>
            <a:r>
              <a:rPr lang="en-US" i="1" dirty="0" err="1" smtClean="0"/>
              <a:t>create(A</a:t>
            </a:r>
            <a:r>
              <a:rPr lang="en-US" i="1" dirty="0" smtClean="0"/>
              <a:t>)</a:t>
            </a:r>
            <a:r>
              <a:rPr lang="en-US" dirty="0" smtClean="0"/>
              <a:t>: creation of artifact A</a:t>
            </a:r>
          </a:p>
          <a:p>
            <a:pPr lvl="1"/>
            <a:r>
              <a:rPr lang="en-US" i="1" dirty="0" err="1" smtClean="0"/>
              <a:t>begin(P</a:t>
            </a:r>
            <a:r>
              <a:rPr lang="en-US" i="1" dirty="0" smtClean="0"/>
              <a:t>)</a:t>
            </a:r>
            <a:r>
              <a:rPr lang="en-US" dirty="0" smtClean="0"/>
              <a:t>, </a:t>
            </a:r>
            <a:r>
              <a:rPr lang="en-US" i="1" dirty="0" err="1" smtClean="0"/>
              <a:t>end(P</a:t>
            </a:r>
            <a:r>
              <a:rPr lang="en-US" i="1" dirty="0" smtClean="0"/>
              <a:t>)</a:t>
            </a:r>
            <a:r>
              <a:rPr lang="en-US" dirty="0" smtClean="0"/>
              <a:t>: beginning and end of process P</a:t>
            </a:r>
          </a:p>
          <a:p>
            <a:pPr lvl="1"/>
            <a:r>
              <a:rPr lang="en-US" i="1" dirty="0" err="1" smtClean="0"/>
              <a:t>use(P,r,A</a:t>
            </a:r>
            <a:r>
              <a:rPr lang="en-US" i="1" dirty="0" smtClean="0"/>
              <a:t>)</a:t>
            </a:r>
            <a:r>
              <a:rPr lang="en-US" dirty="0" smtClean="0"/>
              <a:t>: use of artifact A in role </a:t>
            </a:r>
            <a:r>
              <a:rPr lang="en-US" dirty="0" err="1" smtClean="0"/>
              <a:t>r</a:t>
            </a:r>
            <a:r>
              <a:rPr lang="en-US" dirty="0" smtClean="0"/>
              <a:t>, by process P</a:t>
            </a:r>
          </a:p>
          <a:p>
            <a:r>
              <a:rPr lang="en-US" dirty="0" smtClean="0"/>
              <a:t>Temporal theory </a:t>
            </a:r>
            <a:r>
              <a:rPr lang="en-US" i="1" dirty="0" err="1" smtClean="0"/>
              <a:t>Th(G</a:t>
            </a:r>
            <a:r>
              <a:rPr lang="en-US" i="1" dirty="0" smtClean="0"/>
              <a:t>)</a:t>
            </a:r>
            <a:r>
              <a:rPr lang="en-US" dirty="0" smtClean="0"/>
              <a:t> of a graph </a:t>
            </a:r>
            <a:r>
              <a:rPr lang="en-US" i="1" dirty="0" smtClean="0"/>
              <a:t>G </a:t>
            </a:r>
            <a:r>
              <a:rPr lang="en-US" dirty="0" smtClean="0"/>
              <a:t>is a set of inequalities</a:t>
            </a:r>
            <a:r>
              <a:rPr lang="en-US" dirty="0" smtClean="0"/>
              <a:t>: e.g.,</a:t>
            </a:r>
          </a:p>
          <a:p>
            <a:pPr lvl="1"/>
            <a:r>
              <a:rPr lang="en-US" i="1" dirty="0" err="1" smtClean="0"/>
              <a:t>begin(P)≤create(A</a:t>
            </a:r>
            <a:r>
              <a:rPr lang="en-US" i="1" dirty="0" smtClean="0"/>
              <a:t>)  </a:t>
            </a:r>
            <a:r>
              <a:rPr lang="en-US" dirty="0" smtClean="0"/>
              <a:t>for any generated-by edge </a:t>
            </a:r>
            <a:r>
              <a:rPr lang="en-US" i="1" dirty="0" smtClean="0"/>
              <a:t>A</a:t>
            </a:r>
            <a:r>
              <a:rPr lang="en-US" i="1" dirty="0" smtClean="0">
                <a:sym typeface="Symbol"/>
              </a:rPr>
              <a:t></a:t>
            </a:r>
            <a:r>
              <a:rPr lang="en-US" i="1" dirty="0" smtClean="0"/>
              <a:t>P</a:t>
            </a:r>
          </a:p>
          <a:p>
            <a:pPr lvl="1"/>
            <a:r>
              <a:rPr lang="en-US" i="1" dirty="0" err="1" smtClean="0"/>
              <a:t>create(A)≤end(P</a:t>
            </a:r>
            <a:r>
              <a:rPr lang="en-US" i="1" dirty="0" smtClean="0"/>
              <a:t>) </a:t>
            </a:r>
            <a:r>
              <a:rPr lang="en-US" dirty="0" smtClean="0"/>
              <a:t>for any used edge </a:t>
            </a:r>
            <a:r>
              <a:rPr lang="en-US" i="1" dirty="0" smtClean="0"/>
              <a:t>P</a:t>
            </a:r>
            <a:r>
              <a:rPr lang="en-US" i="1" dirty="0" smtClean="0">
                <a:sym typeface="Symbol"/>
              </a:rPr>
              <a:t></a:t>
            </a:r>
            <a:r>
              <a:rPr lang="en-US" i="1" dirty="0" smtClean="0"/>
              <a:t>A</a:t>
            </a:r>
          </a:p>
          <a:p>
            <a:r>
              <a:rPr lang="en-US" dirty="0" smtClean="0"/>
              <a:t>Temporal interpretation of G is a triple </a:t>
            </a:r>
            <a:r>
              <a:rPr lang="en-US" i="1" dirty="0" smtClean="0"/>
              <a:t>(T,</a:t>
            </a:r>
            <a:r>
              <a:rPr lang="en-US" i="1" dirty="0" smtClean="0">
                <a:sym typeface="Symbol"/>
              </a:rPr>
              <a:t> </a:t>
            </a:r>
            <a:r>
              <a:rPr lang="en-US" i="1" dirty="0" err="1" smtClean="0">
                <a:sym typeface="Symbol"/>
              </a:rPr>
              <a:t></a:t>
            </a:r>
            <a:r>
              <a:rPr lang="en-US" i="1" dirty="0" smtClean="0"/>
              <a:t>, </a:t>
            </a:r>
            <a:r>
              <a:rPr lang="en-US" i="1" dirty="0" err="1" smtClean="0"/>
              <a:t>τ</a:t>
            </a:r>
            <a:r>
              <a:rPr lang="en-US" i="1" dirty="0" smtClean="0"/>
              <a:t>)</a:t>
            </a:r>
          </a:p>
          <a:p>
            <a:r>
              <a:rPr lang="en-US" dirty="0" smtClean="0"/>
              <a:t>A temporal interpretation </a:t>
            </a:r>
            <a:r>
              <a:rPr lang="en-US" i="1" dirty="0" smtClean="0"/>
              <a:t>satisfies </a:t>
            </a:r>
            <a:r>
              <a:rPr lang="en-US" i="1" dirty="0" err="1" smtClean="0"/>
              <a:t>u≤v</a:t>
            </a:r>
            <a:r>
              <a:rPr lang="en-US" dirty="0" smtClean="0"/>
              <a:t> if </a:t>
            </a:r>
            <a:r>
              <a:rPr lang="en-US" i="1" dirty="0" err="1" smtClean="0"/>
              <a:t>τ(u</a:t>
            </a:r>
            <a:r>
              <a:rPr lang="en-US" i="1" dirty="0" smtClean="0"/>
              <a:t>)</a:t>
            </a:r>
            <a:r>
              <a:rPr lang="en-US" i="1" dirty="0" smtClean="0">
                <a:sym typeface="Symbol"/>
              </a:rPr>
              <a:t> </a:t>
            </a:r>
            <a:r>
              <a:rPr lang="en-US" i="1" dirty="0" err="1" smtClean="0">
                <a:sym typeface="Symbol"/>
              </a:rPr>
              <a:t></a:t>
            </a:r>
            <a:r>
              <a:rPr lang="en-GB" i="1" dirty="0" smtClean="0"/>
              <a:t> </a:t>
            </a:r>
            <a:r>
              <a:rPr lang="en-US" i="1" dirty="0" err="1" smtClean="0"/>
              <a:t>τ(v</a:t>
            </a:r>
            <a:r>
              <a:rPr lang="en-US" i="1" dirty="0" smtClean="0"/>
              <a:t>)</a:t>
            </a:r>
          </a:p>
          <a:p>
            <a:r>
              <a:rPr lang="en-US" dirty="0" smtClean="0"/>
              <a:t>A temporal model of </a:t>
            </a:r>
            <a:r>
              <a:rPr lang="en-US" i="1" dirty="0" smtClean="0"/>
              <a:t>G</a:t>
            </a:r>
            <a:r>
              <a:rPr lang="en-US" dirty="0" smtClean="0"/>
              <a:t> is a is a temporal interpretation that satisfies all inequalities from </a:t>
            </a:r>
            <a:r>
              <a:rPr lang="en-US" i="1" dirty="0" err="1" smtClean="0"/>
              <a:t>Th(G</a:t>
            </a:r>
            <a:r>
              <a:rPr lang="en-US" i="1" dirty="0" smtClean="0"/>
              <a:t>)</a:t>
            </a:r>
          </a:p>
          <a:p>
            <a:r>
              <a:rPr lang="en-US" dirty="0" smtClean="0"/>
              <a:t>Logical consequence </a:t>
            </a:r>
            <a:r>
              <a:rPr lang="en-US" i="1" dirty="0" smtClean="0"/>
              <a:t>G ⊨ </a:t>
            </a:r>
            <a:r>
              <a:rPr lang="en-US" i="1" dirty="0" err="1" smtClean="0"/>
              <a:t>u≤v</a:t>
            </a:r>
            <a:r>
              <a:rPr lang="en-US" dirty="0" smtClean="0"/>
              <a:t>  if it is satisfied in every temporal model of </a:t>
            </a:r>
            <a:r>
              <a:rPr lang="en-US" i="1" dirty="0" smtClean="0"/>
              <a:t>G</a:t>
            </a:r>
            <a:r>
              <a:rPr lang="en-US" dirty="0" smtClean="0"/>
              <a:t>.</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Temporal Semantics</a:t>
            </a:r>
            <a:br>
              <a:rPr lang="en-US" dirty="0" smtClean="0"/>
            </a:br>
            <a:r>
              <a:rPr lang="en-US" sz="2667" dirty="0" smtClean="0"/>
              <a:t>(</a:t>
            </a:r>
            <a:r>
              <a:rPr lang="en-US" sz="2667" dirty="0" err="1" smtClean="0"/>
              <a:t>Kwasnikowska</a:t>
            </a:r>
            <a:r>
              <a:rPr lang="en-US" sz="2667" dirty="0" smtClean="0"/>
              <a:t>, Moreau, Van den </a:t>
            </a:r>
            <a:r>
              <a:rPr lang="en-US" sz="2667" dirty="0" err="1" smtClean="0"/>
              <a:t>Bussche</a:t>
            </a:r>
            <a:r>
              <a:rPr lang="en-US" sz="2667" dirty="0" smtClean="0"/>
              <a:t> 2010)</a:t>
            </a:r>
            <a:endParaRPr lang="en-US" sz="2667" dirty="0"/>
          </a:p>
        </p:txBody>
      </p:sp>
      <p:sp>
        <p:nvSpPr>
          <p:cNvPr id="3" name="Content Placeholder 2"/>
          <p:cNvSpPr>
            <a:spLocks noGrp="1"/>
          </p:cNvSpPr>
          <p:nvPr>
            <p:ph idx="1"/>
          </p:nvPr>
        </p:nvSpPr>
        <p:spPr>
          <a:xfrm>
            <a:off x="457200" y="1600200"/>
            <a:ext cx="8229600" cy="5257800"/>
          </a:xfrm>
        </p:spPr>
        <p:txBody>
          <a:bodyPr>
            <a:normAutofit lnSpcReduction="10000"/>
          </a:bodyPr>
          <a:lstStyle/>
          <a:p>
            <a:r>
              <a:rPr lang="en-US" dirty="0" smtClean="0"/>
              <a:t>OPM Inference: </a:t>
            </a:r>
            <a:r>
              <a:rPr lang="en-US" i="1" dirty="0" smtClean="0"/>
              <a:t>G ⊢ A</a:t>
            </a:r>
            <a:r>
              <a:rPr lang="en-US" i="1" dirty="0" smtClean="0">
                <a:sym typeface="Symbol"/>
              </a:rPr>
              <a:t></a:t>
            </a:r>
            <a:r>
              <a:rPr lang="en-US" i="1" dirty="0" smtClean="0"/>
              <a:t>P</a:t>
            </a:r>
            <a:r>
              <a:rPr lang="en-US" i="1" dirty="0" smtClean="0"/>
              <a:t> </a:t>
            </a:r>
          </a:p>
          <a:p>
            <a:r>
              <a:rPr lang="en-US" dirty="0" smtClean="0"/>
              <a:t>Why this set of inference rules?</a:t>
            </a:r>
          </a:p>
          <a:p>
            <a:r>
              <a:rPr lang="en-US" dirty="0" smtClean="0"/>
              <a:t>Characterization of OPM inference rules in the form of a soundness and completeness result</a:t>
            </a:r>
          </a:p>
          <a:p>
            <a:pPr>
              <a:buNone/>
            </a:pPr>
            <a:endParaRPr lang="en-US" dirty="0" smtClean="0"/>
          </a:p>
          <a:p>
            <a:pPr lvl="1">
              <a:buNone/>
            </a:pPr>
            <a:r>
              <a:rPr lang="en-US" dirty="0" smtClean="0"/>
              <a:t>Cases not involving use-</a:t>
            </a:r>
            <a:r>
              <a:rPr lang="en-US" dirty="0" err="1" smtClean="0"/>
              <a:t>timepoints</a:t>
            </a:r>
            <a:endParaRPr lang="en-US" dirty="0" smtClean="0"/>
          </a:p>
          <a:p>
            <a:pPr lvl="1"/>
            <a:r>
              <a:rPr lang="en-US" i="1" dirty="0" smtClean="0"/>
              <a:t>G ⊨ </a:t>
            </a:r>
            <a:r>
              <a:rPr lang="en-US" i="1" dirty="0" err="1" smtClean="0"/>
              <a:t>begin(P)≤create(A</a:t>
            </a:r>
            <a:r>
              <a:rPr lang="en-US" i="1" dirty="0" smtClean="0"/>
              <a:t>) </a:t>
            </a:r>
            <a:r>
              <a:rPr lang="en-US" i="1" dirty="0" err="1" smtClean="0"/>
              <a:t>iff</a:t>
            </a:r>
            <a:r>
              <a:rPr lang="en-US" i="1" dirty="0" smtClean="0"/>
              <a:t> G ⊢ A</a:t>
            </a:r>
            <a:r>
              <a:rPr lang="en-US" i="1" dirty="0" smtClean="0">
                <a:sym typeface="Symbol"/>
              </a:rPr>
              <a:t></a:t>
            </a:r>
            <a:r>
              <a:rPr lang="en-US" i="1" dirty="0" smtClean="0"/>
              <a:t>P</a:t>
            </a:r>
          </a:p>
          <a:p>
            <a:pPr lvl="1"/>
            <a:endParaRPr lang="en-US" dirty="0" smtClean="0"/>
          </a:p>
          <a:p>
            <a:pPr lvl="1">
              <a:buNone/>
            </a:pPr>
            <a:r>
              <a:rPr lang="en-US" dirty="0" smtClean="0"/>
              <a:t>Cases involving use-</a:t>
            </a:r>
            <a:r>
              <a:rPr lang="en-US" dirty="0" err="1" smtClean="0"/>
              <a:t>timepoints</a:t>
            </a:r>
            <a:endParaRPr lang="en-US" dirty="0" smtClean="0"/>
          </a:p>
          <a:p>
            <a:pPr lvl="1"/>
            <a:r>
              <a:rPr lang="en-US" i="1" dirty="0" smtClean="0"/>
              <a:t>G ⊨ </a:t>
            </a:r>
            <a:r>
              <a:rPr lang="en-US" i="1" dirty="0" err="1" smtClean="0"/>
              <a:t>begin(P)≤use(Q,r,A</a:t>
            </a:r>
            <a:r>
              <a:rPr lang="en-US" i="1" dirty="0" smtClean="0"/>
              <a:t>) </a:t>
            </a:r>
            <a:r>
              <a:rPr lang="en-US" i="1" dirty="0" err="1" smtClean="0"/>
              <a:t>iff</a:t>
            </a:r>
            <a:r>
              <a:rPr lang="en-US" i="1" dirty="0" smtClean="0"/>
              <a:t> G ⊢ some pattern</a:t>
            </a:r>
            <a:endParaRPr lang="en-US"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Temporal Semantics</a:t>
            </a:r>
            <a:br>
              <a:rPr lang="en-US" dirty="0" smtClean="0"/>
            </a:br>
            <a:r>
              <a:rPr lang="en-US" sz="2667" dirty="0" smtClean="0"/>
              <a:t>(</a:t>
            </a:r>
            <a:r>
              <a:rPr lang="en-US" sz="2667" dirty="0" err="1" smtClean="0"/>
              <a:t>Kwasnikowska</a:t>
            </a:r>
            <a:r>
              <a:rPr lang="en-US" sz="2667" dirty="0" smtClean="0"/>
              <a:t>, Moreau, Van den </a:t>
            </a:r>
            <a:r>
              <a:rPr lang="en-US" sz="2667" dirty="0" err="1" smtClean="0"/>
              <a:t>Bussche</a:t>
            </a:r>
            <a:r>
              <a:rPr lang="en-US" sz="2667" dirty="0" smtClean="0"/>
              <a:t> 2010)</a:t>
            </a:r>
            <a:endParaRPr lang="en-US" sz="2667" dirty="0"/>
          </a:p>
        </p:txBody>
      </p:sp>
      <p:sp>
        <p:nvSpPr>
          <p:cNvPr id="3" name="Content Placeholder 2"/>
          <p:cNvSpPr>
            <a:spLocks noGrp="1"/>
          </p:cNvSpPr>
          <p:nvPr>
            <p:ph idx="1"/>
          </p:nvPr>
        </p:nvSpPr>
        <p:spPr/>
        <p:txBody>
          <a:bodyPr>
            <a:normAutofit/>
          </a:bodyPr>
          <a:lstStyle/>
          <a:p>
            <a:pPr>
              <a:buNone/>
            </a:pPr>
            <a:r>
              <a:rPr lang="en-US" dirty="0" smtClean="0"/>
              <a:t>Refinement of two OPM graphs</a:t>
            </a:r>
          </a:p>
          <a:p>
            <a:pPr>
              <a:buNone/>
            </a:pPr>
            <a:endParaRPr lang="en-US" dirty="0" smtClean="0"/>
          </a:p>
          <a:p>
            <a:pPr marL="342900" lvl="1" indent="-342900">
              <a:buFont typeface="Arial" pitchFamily="34" charset="0"/>
              <a:buChar char="•"/>
            </a:pPr>
            <a:r>
              <a:rPr lang="en-US" dirty="0" smtClean="0"/>
              <a:t>Let us consider two OPM graphs </a:t>
            </a:r>
            <a:r>
              <a:rPr lang="en-US" i="1" dirty="0" smtClean="0"/>
              <a:t>G</a:t>
            </a:r>
            <a:r>
              <a:rPr lang="en-US" dirty="0" smtClean="0"/>
              <a:t> and </a:t>
            </a:r>
            <a:r>
              <a:rPr lang="en-US" i="1" dirty="0" smtClean="0"/>
              <a:t>H,</a:t>
            </a:r>
            <a:endParaRPr lang="en-US" dirty="0" smtClean="0"/>
          </a:p>
          <a:p>
            <a:pPr marL="342900" lvl="1" indent="-342900">
              <a:buFont typeface="Arial" pitchFamily="34" charset="0"/>
              <a:buChar char="•"/>
            </a:pPr>
            <a:r>
              <a:rPr lang="en-US" dirty="0" smtClean="0"/>
              <a:t>For any </a:t>
            </a:r>
            <a:r>
              <a:rPr lang="en-US" dirty="0" err="1" smtClean="0"/>
              <a:t>timepoints</a:t>
            </a:r>
            <a:r>
              <a:rPr lang="en-US" dirty="0" smtClean="0"/>
              <a:t> </a:t>
            </a:r>
            <a:r>
              <a:rPr lang="en-US" i="1" dirty="0" err="1" smtClean="0"/>
              <a:t>u</a:t>
            </a:r>
            <a:r>
              <a:rPr lang="en-US" dirty="0" err="1" smtClean="0"/>
              <a:t>,</a:t>
            </a:r>
            <a:r>
              <a:rPr lang="en-US" i="1" dirty="0" err="1" smtClean="0"/>
              <a:t>v</a:t>
            </a:r>
            <a:r>
              <a:rPr lang="en-US" dirty="0" smtClean="0"/>
              <a:t> of both </a:t>
            </a:r>
            <a:r>
              <a:rPr lang="en-US" i="1" dirty="0" smtClean="0"/>
              <a:t>G</a:t>
            </a:r>
            <a:r>
              <a:rPr lang="en-US" dirty="0" smtClean="0"/>
              <a:t> and </a:t>
            </a:r>
            <a:r>
              <a:rPr lang="en-US" i="1" dirty="0" smtClean="0"/>
              <a:t>H,</a:t>
            </a:r>
          </a:p>
          <a:p>
            <a:pPr marL="342900" lvl="1" indent="-342900">
              <a:buFont typeface="Arial" pitchFamily="34" charset="0"/>
              <a:buChar char="•"/>
            </a:pPr>
            <a:r>
              <a:rPr lang="en-US" dirty="0" smtClean="0"/>
              <a:t>G is refined by H</a:t>
            </a:r>
            <a:endParaRPr lang="en-US" i="1" dirty="0" smtClean="0"/>
          </a:p>
          <a:p>
            <a:pPr marL="342900" lvl="1" indent="-342900">
              <a:buFont typeface="Arial" pitchFamily="34" charset="0"/>
              <a:buChar char="•"/>
            </a:pPr>
            <a:r>
              <a:rPr lang="en-US" dirty="0" smtClean="0"/>
              <a:t>        If </a:t>
            </a:r>
            <a:r>
              <a:rPr lang="en-US" i="1" dirty="0" smtClean="0"/>
              <a:t>G ⊨ </a:t>
            </a:r>
            <a:r>
              <a:rPr lang="en-US" i="1" dirty="0" err="1" smtClean="0"/>
              <a:t>u≤v</a:t>
            </a:r>
            <a:r>
              <a:rPr lang="en-US" i="1" dirty="0" smtClean="0"/>
              <a:t> then H ⊨ </a:t>
            </a:r>
            <a:r>
              <a:rPr lang="en-US" i="1" dirty="0" err="1" smtClean="0"/>
              <a:t>u≤v</a:t>
            </a:r>
            <a:r>
              <a:rPr lang="en-US" i="1" dirty="0" smtClean="0"/>
              <a:t> </a:t>
            </a:r>
          </a:p>
          <a:p>
            <a:endParaRPr lang="en-US" dirty="0" smtClean="0"/>
          </a:p>
          <a:p>
            <a:pPr lvl="1"/>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Causality Semantics</a:t>
            </a:r>
            <a:br>
              <a:rPr lang="en-US" dirty="0" smtClean="0"/>
            </a:br>
            <a:r>
              <a:rPr lang="en-US" dirty="0" smtClean="0"/>
              <a:t> (Cheney 2010)</a:t>
            </a:r>
            <a:endParaRPr lang="en-US" dirty="0"/>
          </a:p>
        </p:txBody>
      </p:sp>
      <p:sp>
        <p:nvSpPr>
          <p:cNvPr id="3" name="Content Placeholder 2"/>
          <p:cNvSpPr>
            <a:spLocks noGrp="1"/>
          </p:cNvSpPr>
          <p:nvPr>
            <p:ph idx="1"/>
          </p:nvPr>
        </p:nvSpPr>
        <p:spPr/>
        <p:txBody>
          <a:bodyPr/>
          <a:lstStyle/>
          <a:p>
            <a:r>
              <a:rPr lang="en-US" dirty="0" smtClean="0"/>
              <a:t>Exploits </a:t>
            </a:r>
            <a:r>
              <a:rPr lang="en-US" dirty="0" err="1" smtClean="0"/>
              <a:t>Halpern</a:t>
            </a:r>
            <a:r>
              <a:rPr lang="en-US" dirty="0" smtClean="0"/>
              <a:t> and Pearl’s causal theory of explanation</a:t>
            </a:r>
          </a:p>
          <a:p>
            <a:r>
              <a:rPr lang="en-US" dirty="0" smtClean="0"/>
              <a:t>The semantics of an OPM graph is a </a:t>
            </a:r>
            <a:r>
              <a:rPr lang="en-US" i="1" dirty="0" smtClean="0"/>
              <a:t>causal function</a:t>
            </a:r>
            <a:r>
              <a:rPr lang="en-US" dirty="0" smtClean="0"/>
              <a:t>, mapping graph inputs to outputs</a:t>
            </a:r>
          </a:p>
          <a:p>
            <a:r>
              <a:rPr lang="en-US" dirty="0" smtClean="0"/>
              <a:t>Provenance semantics </a:t>
            </a:r>
            <a:r>
              <a:rPr lang="en-US" i="1" dirty="0" smtClean="0"/>
              <a:t>P </a:t>
            </a:r>
            <a:r>
              <a:rPr lang="en-US" i="1" dirty="0" err="1" smtClean="0"/>
              <a:t>f</a:t>
            </a:r>
            <a:r>
              <a:rPr lang="en-US" dirty="0" smtClean="0"/>
              <a:t> approximates locally a function </a:t>
            </a:r>
            <a:r>
              <a:rPr lang="en-US" i="1" dirty="0" err="1" smtClean="0"/>
              <a:t>f</a:t>
            </a:r>
            <a:r>
              <a:rPr lang="en-US" dirty="0" smtClean="0"/>
              <a:t>, if for any </a:t>
            </a:r>
            <a:r>
              <a:rPr lang="en-US" i="1" dirty="0" smtClean="0"/>
              <a:t>u</a:t>
            </a:r>
            <a:r>
              <a:rPr lang="en-US" i="1" baseline="-25000" dirty="0" smtClean="0"/>
              <a:t>1</a:t>
            </a:r>
            <a:r>
              <a:rPr lang="en-US" i="1" dirty="0" smtClean="0"/>
              <a:t>, …, u</a:t>
            </a:r>
            <a:r>
              <a:rPr lang="en-US" i="1" baseline="-25000" dirty="0" smtClean="0"/>
              <a:t>n</a:t>
            </a:r>
            <a:r>
              <a:rPr lang="en-US" i="1" dirty="0" smtClean="0"/>
              <a:t> </a:t>
            </a:r>
          </a:p>
          <a:p>
            <a:pPr>
              <a:buNone/>
            </a:pPr>
            <a:r>
              <a:rPr lang="en-US" dirty="0" smtClean="0"/>
              <a:t>         </a:t>
            </a:r>
            <a:r>
              <a:rPr lang="en-US" spc="-300" dirty="0" smtClean="0"/>
              <a:t>[[</a:t>
            </a:r>
            <a:r>
              <a:rPr lang="en-US" dirty="0" smtClean="0"/>
              <a:t>P f(u</a:t>
            </a:r>
            <a:r>
              <a:rPr lang="en-US" baseline="-25000" dirty="0" smtClean="0"/>
              <a:t>1</a:t>
            </a:r>
            <a:r>
              <a:rPr lang="en-US" dirty="0" smtClean="0"/>
              <a:t>, …, </a:t>
            </a:r>
            <a:r>
              <a:rPr lang="en-US" dirty="0" err="1" smtClean="0"/>
              <a:t>u</a:t>
            </a:r>
            <a:r>
              <a:rPr lang="en-US" baseline="-25000" dirty="0" err="1" smtClean="0"/>
              <a:t>n</a:t>
            </a:r>
            <a:r>
              <a:rPr lang="en-US" dirty="0" err="1" smtClean="0"/>
              <a:t>)</a:t>
            </a:r>
            <a:r>
              <a:rPr lang="en-US" spc="-300" dirty="0" err="1" smtClean="0"/>
              <a:t>]]</a:t>
            </a:r>
            <a:r>
              <a:rPr lang="en-US" i="1" baseline="-25000" dirty="0" err="1" smtClean="0"/>
              <a:t>τ</a:t>
            </a:r>
            <a:r>
              <a:rPr lang="en-US" i="1" dirty="0" smtClean="0"/>
              <a:t>=f</a:t>
            </a:r>
            <a:r>
              <a:rPr lang="en-US" i="1" baseline="-25000" dirty="0" smtClean="0"/>
              <a:t>τ</a:t>
            </a:r>
            <a:r>
              <a:rPr lang="en-US" i="1" dirty="0" smtClean="0"/>
              <a:t>(u</a:t>
            </a:r>
            <a:r>
              <a:rPr lang="en-US" i="1" baseline="-25000" dirty="0" smtClean="0"/>
              <a:t>1</a:t>
            </a:r>
            <a:r>
              <a:rPr lang="en-US" i="1" dirty="0" smtClean="0"/>
              <a:t>, …, u</a:t>
            </a:r>
            <a:r>
              <a:rPr lang="en-US" i="1" baseline="-25000" dirty="0" smtClean="0"/>
              <a:t>n</a:t>
            </a:r>
            <a:r>
              <a:rPr lang="en-US" i="1" dirty="0" smtClean="0"/>
              <a:t>)    </a:t>
            </a:r>
          </a:p>
          <a:p>
            <a:pPr>
              <a:buNone/>
            </a:pPr>
            <a:r>
              <a:rPr lang="en-US" i="1" dirty="0" smtClean="0"/>
              <a:t>    </a:t>
            </a:r>
            <a:r>
              <a:rPr lang="en-US" dirty="0" smtClean="0"/>
              <a:t>for some intervention </a:t>
            </a:r>
            <a:r>
              <a:rPr lang="en-US" i="1" dirty="0" err="1" smtClean="0"/>
              <a:t>τ</a:t>
            </a:r>
            <a:r>
              <a:rPr lang="en-US" i="1" dirty="0" smtClean="0"/>
              <a:t> </a:t>
            </a:r>
            <a:r>
              <a:rPr lang="en-US" dirty="0" smtClean="0"/>
              <a:t>fixing some inputs o</a:t>
            </a:r>
            <a:r>
              <a:rPr lang="en-US" i="1" dirty="0" smtClean="0"/>
              <a:t>f </a:t>
            </a:r>
            <a:r>
              <a:rPr lang="en-US" i="1" dirty="0" err="1" smtClean="0"/>
              <a:t>f</a:t>
            </a:r>
            <a:endParaRPr lang="en-US" dirty="0" smtClean="0"/>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Workflow Semantics</a:t>
            </a:r>
            <a:br>
              <a:rPr lang="en-US" dirty="0" smtClean="0"/>
            </a:br>
            <a:r>
              <a:rPr lang="en-US" dirty="0" smtClean="0"/>
              <a:t> (</a:t>
            </a:r>
            <a:r>
              <a:rPr lang="en-US" dirty="0" err="1" smtClean="0"/>
              <a:t>Missier</a:t>
            </a:r>
            <a:r>
              <a:rPr lang="en-US" dirty="0" smtClean="0"/>
              <a:t> and Goble 2010)</a:t>
            </a:r>
            <a:endParaRPr lang="en-US" dirty="0"/>
          </a:p>
        </p:txBody>
      </p:sp>
      <p:sp>
        <p:nvSpPr>
          <p:cNvPr id="3" name="Content Placeholder 2"/>
          <p:cNvSpPr>
            <a:spLocks noGrp="1"/>
          </p:cNvSpPr>
          <p:nvPr>
            <p:ph idx="1"/>
          </p:nvPr>
        </p:nvSpPr>
        <p:spPr>
          <a:xfrm>
            <a:off x="457200" y="1600200"/>
            <a:ext cx="8229600" cy="5486400"/>
          </a:xfrm>
        </p:spPr>
        <p:txBody>
          <a:bodyPr>
            <a:normAutofit fontScale="85000" lnSpcReduction="10000"/>
          </a:bodyPr>
          <a:lstStyle/>
          <a:p>
            <a:r>
              <a:rPr lang="en-US" dirty="0" smtClean="0"/>
              <a:t>Two functions:</a:t>
            </a:r>
          </a:p>
          <a:p>
            <a:pPr lvl="1"/>
            <a:r>
              <a:rPr lang="en-US" i="1" dirty="0" smtClean="0"/>
              <a:t>W2G: Workflow × Trace </a:t>
            </a:r>
            <a:r>
              <a:rPr lang="en-US" i="1" dirty="0" err="1" smtClean="0">
                <a:sym typeface="Symbol"/>
              </a:rPr>
              <a:t></a:t>
            </a:r>
            <a:r>
              <a:rPr lang="en-US" i="1" dirty="0" smtClean="0">
                <a:sym typeface="Symbol"/>
              </a:rPr>
              <a:t> OPM Graph</a:t>
            </a:r>
          </a:p>
          <a:p>
            <a:pPr lvl="1"/>
            <a:r>
              <a:rPr lang="en-US" i="1" dirty="0" smtClean="0">
                <a:sym typeface="Symbol"/>
              </a:rPr>
              <a:t>G2W: </a:t>
            </a:r>
            <a:r>
              <a:rPr lang="en-US" i="1" dirty="0" smtClean="0">
                <a:sym typeface="Symbol"/>
              </a:rPr>
              <a:t>OPM Graph </a:t>
            </a:r>
            <a:r>
              <a:rPr lang="en-US" i="1" dirty="0" err="1" smtClean="0">
                <a:sym typeface="Symbol"/>
              </a:rPr>
              <a:t></a:t>
            </a:r>
            <a:r>
              <a:rPr lang="en-US" i="1" dirty="0" smtClean="0">
                <a:sym typeface="Symbol"/>
              </a:rPr>
              <a:t> Workflow</a:t>
            </a:r>
          </a:p>
          <a:p>
            <a:r>
              <a:rPr lang="en-US" dirty="0" smtClean="0">
                <a:sym typeface="Symbol"/>
              </a:rPr>
              <a:t>Two properties</a:t>
            </a:r>
            <a:r>
              <a:rPr lang="en-US" i="1" dirty="0" smtClean="0">
                <a:sym typeface="Symbol"/>
              </a:rPr>
              <a:t>:</a:t>
            </a:r>
          </a:p>
          <a:p>
            <a:pPr lvl="1"/>
            <a:r>
              <a:rPr lang="en-US" dirty="0" smtClean="0">
                <a:sym typeface="Symbol"/>
              </a:rPr>
              <a:t>Plausible workflow:</a:t>
            </a:r>
          </a:p>
          <a:p>
            <a:pPr lvl="2"/>
            <a:r>
              <a:rPr lang="en-US" dirty="0" smtClean="0">
                <a:sym typeface="Symbol"/>
              </a:rPr>
              <a:t> </a:t>
            </a:r>
            <a:r>
              <a:rPr lang="en-US" i="1" dirty="0" smtClean="0">
                <a:sym typeface="Symbol"/>
              </a:rPr>
              <a:t>W2G(G2W(g),T)=</a:t>
            </a:r>
            <a:r>
              <a:rPr lang="en-US" i="1" dirty="0" err="1" smtClean="0">
                <a:sym typeface="Symbol"/>
              </a:rPr>
              <a:t>g</a:t>
            </a:r>
            <a:endParaRPr lang="en-US" i="1" dirty="0" smtClean="0">
              <a:sym typeface="Symbol"/>
            </a:endParaRPr>
          </a:p>
          <a:p>
            <a:pPr lvl="1"/>
            <a:r>
              <a:rPr lang="en-US" dirty="0" smtClean="0"/>
              <a:t> Lossless-</a:t>
            </a:r>
            <a:r>
              <a:rPr lang="en-US" dirty="0" err="1" smtClean="0"/>
              <a:t>ness</a:t>
            </a:r>
            <a:r>
              <a:rPr lang="en-US" dirty="0" smtClean="0"/>
              <a:t>:</a:t>
            </a:r>
          </a:p>
          <a:p>
            <a:pPr lvl="2"/>
            <a:r>
              <a:rPr lang="en-US" i="1" dirty="0" smtClean="0"/>
              <a:t>G2W(W2G(w,T))=</a:t>
            </a:r>
            <a:r>
              <a:rPr lang="en-US" i="1" dirty="0" err="1" smtClean="0"/>
              <a:t>w</a:t>
            </a:r>
            <a:endParaRPr lang="en-US" i="1" dirty="0" smtClean="0"/>
          </a:p>
          <a:p>
            <a:r>
              <a:rPr lang="en-US" dirty="0" smtClean="0"/>
              <a:t>Define </a:t>
            </a:r>
            <a:r>
              <a:rPr lang="en-US" i="1" dirty="0" smtClean="0"/>
              <a:t>W2G </a:t>
            </a:r>
            <a:r>
              <a:rPr lang="en-US" dirty="0" smtClean="0"/>
              <a:t>and </a:t>
            </a:r>
            <a:r>
              <a:rPr lang="en-US" i="1" dirty="0" smtClean="0"/>
              <a:t>G2W </a:t>
            </a:r>
            <a:r>
              <a:rPr lang="en-US" dirty="0" smtClean="0"/>
              <a:t>for </a:t>
            </a:r>
            <a:r>
              <a:rPr lang="en-US" dirty="0" err="1" smtClean="0"/>
              <a:t>Taverna</a:t>
            </a:r>
            <a:r>
              <a:rPr lang="en-US" dirty="0" smtClean="0"/>
              <a:t> workflow language</a:t>
            </a:r>
          </a:p>
          <a:p>
            <a:r>
              <a:rPr lang="en-US" dirty="0" smtClean="0"/>
              <a:t>Introduce annotations to be able to reconstruct </a:t>
            </a:r>
            <a:r>
              <a:rPr lang="en-US" dirty="0" err="1" smtClean="0"/>
              <a:t>Taverna</a:t>
            </a:r>
            <a:r>
              <a:rPr lang="en-US" dirty="0" smtClean="0"/>
              <a:t> iterations</a:t>
            </a:r>
          </a:p>
          <a:p>
            <a:r>
              <a:rPr lang="en-US" dirty="0" smtClean="0"/>
              <a:t>In essence, provide a semantics for OPM by composing </a:t>
            </a:r>
            <a:r>
              <a:rPr lang="en-US" i="1" dirty="0" smtClean="0"/>
              <a:t>G2W </a:t>
            </a:r>
            <a:r>
              <a:rPr lang="en-US" dirty="0" smtClean="0"/>
              <a:t>and </a:t>
            </a:r>
            <a:r>
              <a:rPr lang="en-US" dirty="0" err="1" smtClean="0"/>
              <a:t>Taverna</a:t>
            </a:r>
            <a:r>
              <a:rPr lang="en-US" dirty="0" smtClean="0"/>
              <a:t> semantics</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Workflow Semantics</a:t>
            </a:r>
            <a:br>
              <a:rPr lang="en-US" dirty="0" smtClean="0"/>
            </a:br>
            <a:r>
              <a:rPr lang="en-US" dirty="0" smtClean="0"/>
              <a:t> (</a:t>
            </a:r>
            <a:r>
              <a:rPr lang="en-US" dirty="0" err="1" smtClean="0"/>
              <a:t>Missier</a:t>
            </a:r>
            <a:r>
              <a:rPr lang="en-US" dirty="0" smtClean="0"/>
              <a:t> and Goble 2010)</a:t>
            </a:r>
            <a:endParaRPr lang="en-US" dirty="0"/>
          </a:p>
        </p:txBody>
      </p:sp>
      <p:sp>
        <p:nvSpPr>
          <p:cNvPr id="3" name="Content Placeholder 2"/>
          <p:cNvSpPr>
            <a:spLocks noGrp="1"/>
          </p:cNvSpPr>
          <p:nvPr>
            <p:ph idx="1"/>
          </p:nvPr>
        </p:nvSpPr>
        <p:spPr/>
        <p:txBody>
          <a:bodyPr/>
          <a:lstStyle/>
          <a:p>
            <a:endParaRPr lang="en-US" dirty="0"/>
          </a:p>
        </p:txBody>
      </p:sp>
      <p:pic>
        <p:nvPicPr>
          <p:cNvPr id="4" name="Content Placeholder 6" descr="taverna-opm.jpg"/>
          <p:cNvPicPr>
            <a:picLocks noChangeAspect="1"/>
          </p:cNvPicPr>
          <p:nvPr/>
        </p:nvPicPr>
        <p:blipFill>
          <a:blip r:embed="rId2" cstate="print"/>
          <a:stretch>
            <a:fillRect/>
          </a:stretch>
        </p:blipFill>
        <p:spPr>
          <a:xfrm>
            <a:off x="1752600" y="1570037"/>
            <a:ext cx="5731018" cy="4525963"/>
          </a:xfrm>
          <a:prstGeom prst="rect">
            <a:avLst/>
          </a:prstGeom>
        </p:spPr>
      </p:pic>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Provenance Vocabulary Mappings</a:t>
            </a:r>
            <a:br>
              <a:rPr lang="en-US" dirty="0" smtClean="0"/>
            </a:br>
            <a:r>
              <a:rPr lang="en-US" dirty="0" smtClean="0"/>
              <a:t>(</a:t>
            </a:r>
            <a:r>
              <a:rPr lang="en-US" dirty="0" err="1" smtClean="0"/>
              <a:t>Sahoo</a:t>
            </a:r>
            <a:r>
              <a:rPr lang="en-US" dirty="0" smtClean="0"/>
              <a:t> et al 2010)</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OPM selected as the reference provenance model. </a:t>
            </a:r>
          </a:p>
          <a:p>
            <a:r>
              <a:rPr lang="en-US" dirty="0" smtClean="0"/>
              <a:t>First, because OPM is a general and broad model that encompasses many aspects of provenance. </a:t>
            </a:r>
          </a:p>
          <a:p>
            <a:r>
              <a:rPr lang="en-US" dirty="0" smtClean="0"/>
              <a:t>Second, it already represents a community effort that spans several years and is still ongoing, already benefiting from many discussions, practical use, and several versions.</a:t>
            </a:r>
          </a:p>
          <a:p>
            <a:r>
              <a:rPr lang="en-US" dirty="0" smtClean="0"/>
              <a:t>Finally, many groups are already undergoing efforts to map their vocabularies to OPM, and in addition there are already some mappings (called profiles in OPM) developed by the OPM group to some existing vocabularies.</a:t>
            </a:r>
          </a:p>
          <a:p>
            <a:pPr>
              <a:buNone/>
            </a:pPr>
            <a:r>
              <a:rPr lang="en-US" dirty="0" smtClean="0"/>
              <a:t> </a:t>
            </a:r>
            <a:endParaRPr lang="en-US" dirty="0"/>
          </a:p>
        </p:txBody>
      </p:sp>
      <p:graphicFrame>
        <p:nvGraphicFramePr>
          <p:cNvPr id="78850" name="Object 2"/>
          <p:cNvGraphicFramePr>
            <a:graphicFrameLocks noChangeAspect="1"/>
          </p:cNvGraphicFramePr>
          <p:nvPr/>
        </p:nvGraphicFramePr>
        <p:xfrm>
          <a:off x="95250" y="5181600"/>
          <a:ext cx="8953500" cy="1473200"/>
        </p:xfrm>
        <a:graphic>
          <a:graphicData uri="http://schemas.openxmlformats.org/presentationml/2006/ole">
            <p:oleObj spid="_x0000_s78850" name="Document" r:id="rId3" imgW="8953500" imgH="1473200" progId="Word.Document.12">
              <p:link updateAutomatic="1"/>
            </p:oleObj>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 on OPM Semantics</a:t>
            </a:r>
            <a:endParaRPr lang="en-US" dirty="0"/>
          </a:p>
        </p:txBody>
      </p:sp>
      <p:sp>
        <p:nvSpPr>
          <p:cNvPr id="3" name="Content Placeholder 2"/>
          <p:cNvSpPr>
            <a:spLocks noGrp="1"/>
          </p:cNvSpPr>
          <p:nvPr>
            <p:ph idx="1"/>
          </p:nvPr>
        </p:nvSpPr>
        <p:spPr/>
        <p:txBody>
          <a:bodyPr/>
          <a:lstStyle/>
          <a:p>
            <a:r>
              <a:rPr lang="en-US" dirty="0" smtClean="0"/>
              <a:t>Four novel semantics of OPM published in 2010</a:t>
            </a:r>
          </a:p>
          <a:p>
            <a:r>
              <a:rPr lang="en-US" dirty="0" smtClean="0"/>
              <a:t>Deal with different subsets of OPM</a:t>
            </a:r>
          </a:p>
          <a:p>
            <a:r>
              <a:rPr lang="en-US" dirty="0" smtClean="0"/>
              <a:t>Not all fully “compatible” with OPM v1.1</a:t>
            </a:r>
          </a:p>
          <a:p>
            <a:r>
              <a:rPr lang="en-US" dirty="0" smtClean="0"/>
              <a:t>Grand theory of OPM is still an open problem</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Conclusion and OPEN ISSUES</a:t>
            </a:r>
            <a:endParaRPr lang="en-US" dirty="0"/>
          </a:p>
        </p:txBody>
      </p:sp>
      <p:sp>
        <p:nvSpPr>
          <p:cNvPr id="4" name="Text Placeholder 3"/>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OPM Requirements</a:t>
            </a:r>
            <a:endParaRPr lang="en-US" dirty="0"/>
          </a:p>
        </p:txBody>
      </p:sp>
      <p:sp>
        <p:nvSpPr>
          <p:cNvPr id="3" name="Content Placeholder 2"/>
          <p:cNvSpPr>
            <a:spLocks noGrp="1"/>
          </p:cNvSpPr>
          <p:nvPr>
            <p:ph idx="1"/>
          </p:nvPr>
        </p:nvSpPr>
        <p:spPr/>
        <p:txBody>
          <a:bodyPr>
            <a:normAutofit fontScale="92500" lnSpcReduction="20000"/>
          </a:bodyPr>
          <a:lstStyle/>
          <a:p>
            <a:r>
              <a:rPr lang="en-GB" dirty="0"/>
              <a:t>To allow provenance information to </a:t>
            </a:r>
            <a:r>
              <a:rPr lang="en-GB" dirty="0" smtClean="0"/>
              <a:t>be exchanged </a:t>
            </a:r>
            <a:r>
              <a:rPr lang="en-GB" dirty="0"/>
              <a:t>between systems, by means of </a:t>
            </a:r>
            <a:r>
              <a:rPr lang="en-GB" dirty="0" smtClean="0"/>
              <a:t>a compatibility </a:t>
            </a:r>
            <a:r>
              <a:rPr lang="en-GB" dirty="0"/>
              <a:t>layer based on a </a:t>
            </a:r>
            <a:r>
              <a:rPr lang="en-GB" dirty="0" smtClean="0"/>
              <a:t>shared </a:t>
            </a:r>
            <a:r>
              <a:rPr lang="en-US" dirty="0" smtClean="0"/>
              <a:t>provenance </a:t>
            </a:r>
            <a:r>
              <a:rPr lang="en-US" dirty="0"/>
              <a:t>model.</a:t>
            </a:r>
          </a:p>
          <a:p>
            <a:r>
              <a:rPr lang="en-GB" dirty="0"/>
              <a:t>To allow developers to build and share </a:t>
            </a:r>
            <a:r>
              <a:rPr lang="en-GB" dirty="0" smtClean="0"/>
              <a:t>tools that </a:t>
            </a:r>
            <a:r>
              <a:rPr lang="en-GB" dirty="0"/>
              <a:t>operate on such provenance model.</a:t>
            </a:r>
          </a:p>
          <a:p>
            <a:r>
              <a:rPr lang="en-US" dirty="0"/>
              <a:t>To define the model in a </a:t>
            </a:r>
            <a:r>
              <a:rPr lang="en-US" dirty="0" smtClean="0"/>
              <a:t>precise, technology-agnostic </a:t>
            </a:r>
            <a:r>
              <a:rPr lang="en-US" dirty="0"/>
              <a:t>manner</a:t>
            </a:r>
            <a:r>
              <a:rPr lang="en-US" dirty="0" smtClean="0"/>
              <a:t>.</a:t>
            </a:r>
          </a:p>
          <a:p>
            <a:r>
              <a:rPr lang="en-GB" dirty="0" smtClean="0"/>
              <a:t>To define bindings to XML/RDF separately</a:t>
            </a:r>
            <a:endParaRPr lang="en-US" dirty="0"/>
          </a:p>
          <a:p>
            <a:r>
              <a:rPr lang="en-GB" dirty="0"/>
              <a:t>To support a digital representation </a:t>
            </a:r>
            <a:r>
              <a:rPr lang="en-GB" dirty="0" smtClean="0"/>
              <a:t>of provenance </a:t>
            </a:r>
            <a:r>
              <a:rPr lang="en-GB" dirty="0"/>
              <a:t>for any “thing”, whether </a:t>
            </a:r>
            <a:r>
              <a:rPr lang="en-GB" dirty="0" smtClean="0"/>
              <a:t>produced by </a:t>
            </a:r>
            <a:r>
              <a:rPr lang="en-GB" dirty="0"/>
              <a:t>computer systems or not</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Conclusions</a:t>
            </a:r>
            <a:endParaRPr lang="en-US" dirty="0"/>
          </a:p>
        </p:txBody>
      </p:sp>
      <p:sp>
        <p:nvSpPr>
          <p:cNvPr id="5" name="Content Placeholder 4"/>
          <p:cNvSpPr>
            <a:spLocks noGrp="1"/>
          </p:cNvSpPr>
          <p:nvPr>
            <p:ph idx="1"/>
          </p:nvPr>
        </p:nvSpPr>
        <p:spPr>
          <a:xfrm>
            <a:off x="457200" y="1600200"/>
            <a:ext cx="8229600" cy="5257800"/>
          </a:xfrm>
        </p:spPr>
        <p:txBody>
          <a:bodyPr>
            <a:normAutofit lnSpcReduction="10000"/>
          </a:bodyPr>
          <a:lstStyle/>
          <a:p>
            <a:r>
              <a:rPr lang="en-GB" dirty="0" smtClean="0"/>
              <a:t>Over 14 teams have implemented the OPM specification for a successful inter-operability exercise PC3</a:t>
            </a:r>
          </a:p>
          <a:p>
            <a:r>
              <a:rPr lang="en-GB" dirty="0" smtClean="0"/>
              <a:t>Open source governance model for OPM</a:t>
            </a:r>
          </a:p>
          <a:p>
            <a:r>
              <a:rPr lang="en-GB" dirty="0" smtClean="0"/>
              <a:t>OPM1.1 published and to be used in PC4</a:t>
            </a:r>
          </a:p>
          <a:p>
            <a:r>
              <a:rPr lang="en-GB" dirty="0" smtClean="0"/>
              <a:t>OPM consists of a common core found in many provenance vocabularies</a:t>
            </a:r>
          </a:p>
          <a:p>
            <a:r>
              <a:rPr lang="en-GB" dirty="0" smtClean="0"/>
              <a:t>What beyond? </a:t>
            </a:r>
          </a:p>
          <a:p>
            <a:pPr lvl="1"/>
            <a:r>
              <a:rPr lang="en-GB" dirty="0" smtClean="0"/>
              <a:t>Define useful profiles</a:t>
            </a:r>
          </a:p>
          <a:p>
            <a:pPr lvl="1"/>
            <a:r>
              <a:rPr lang="en-GB" dirty="0" smtClean="0"/>
              <a:t>Finalize </a:t>
            </a:r>
            <a:r>
              <a:rPr lang="en-GB" dirty="0" smtClean="0"/>
              <a:t>semantics</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Open Issues (inter-operability)</a:t>
            </a:r>
            <a:endParaRPr lang="en-US" dirty="0"/>
          </a:p>
        </p:txBody>
      </p:sp>
      <p:sp>
        <p:nvSpPr>
          <p:cNvPr id="3" name="Content Placeholder 2"/>
          <p:cNvSpPr>
            <a:spLocks noGrp="1"/>
          </p:cNvSpPr>
          <p:nvPr>
            <p:ph idx="1"/>
          </p:nvPr>
        </p:nvSpPr>
        <p:spPr/>
        <p:txBody>
          <a:bodyPr/>
          <a:lstStyle/>
          <a:p>
            <a:r>
              <a:rPr lang="en-GB" dirty="0" smtClean="0"/>
              <a:t>List of technical issues: agents, annotations, time, streamed data, collections, mutable objects</a:t>
            </a:r>
          </a:p>
          <a:p>
            <a:r>
              <a:rPr lang="en-GB" dirty="0" smtClean="0"/>
              <a:t>How to express queries over OPM graphs</a:t>
            </a:r>
            <a:r>
              <a:rPr lang="en-US" dirty="0" smtClean="0"/>
              <a:t>?</a:t>
            </a:r>
          </a:p>
          <a:p>
            <a:r>
              <a:rPr lang="en-GB" dirty="0" smtClean="0"/>
              <a:t>Security: attribution and non-repudiation</a:t>
            </a:r>
          </a:p>
          <a:p>
            <a:r>
              <a:rPr lang="en-GB" dirty="0" smtClean="0"/>
              <a:t>API for recording and querying</a:t>
            </a:r>
          </a:p>
          <a:p>
            <a:r>
              <a:rPr lang="en-GB" dirty="0" smtClean="0"/>
              <a:t>How to inter-operate in a distributed system?</a:t>
            </a:r>
          </a:p>
          <a:p>
            <a:endParaRPr lang="en-GB" dirty="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Open Issues (research)</a:t>
            </a:r>
            <a:endParaRPr lang="en-US" dirty="0"/>
          </a:p>
        </p:txBody>
      </p:sp>
      <p:sp>
        <p:nvSpPr>
          <p:cNvPr id="3" name="Content Placeholder 2"/>
          <p:cNvSpPr>
            <a:spLocks noGrp="1"/>
          </p:cNvSpPr>
          <p:nvPr>
            <p:ph idx="1"/>
          </p:nvPr>
        </p:nvSpPr>
        <p:spPr/>
        <p:txBody>
          <a:bodyPr/>
          <a:lstStyle/>
          <a:p>
            <a:r>
              <a:rPr lang="en-GB" dirty="0" smtClean="0"/>
              <a:t>Accounts</a:t>
            </a:r>
          </a:p>
          <a:p>
            <a:r>
              <a:rPr lang="en-GB" dirty="0" smtClean="0"/>
              <a:t>Relations between accounts: refinement, overlap</a:t>
            </a:r>
            <a:r>
              <a:rPr lang="en-GB" smtClean="0"/>
              <a:t>, alternate</a:t>
            </a:r>
            <a:endParaRPr lang="en-US" dirty="0" smtClean="0"/>
          </a:p>
          <a:p>
            <a:r>
              <a:rPr lang="en-GB" dirty="0" smtClean="0"/>
              <a:t>Reasoning with conflicting provenance</a:t>
            </a:r>
          </a:p>
          <a:p>
            <a:r>
              <a:rPr lang="en-GB" dirty="0" smtClean="0"/>
              <a:t>Reasoning with incomplete provenance</a:t>
            </a:r>
          </a:p>
          <a:p>
            <a:r>
              <a:rPr lang="en-GB" dirty="0" smtClean="0"/>
              <a:t>Can we formalise profiles?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OPM Non-Requirements</a:t>
            </a:r>
            <a:endParaRPr lang="en-US" dirty="0"/>
          </a:p>
        </p:txBody>
      </p:sp>
      <p:sp>
        <p:nvSpPr>
          <p:cNvPr id="3" name="Content Placeholder 2"/>
          <p:cNvSpPr>
            <a:spLocks noGrp="1"/>
          </p:cNvSpPr>
          <p:nvPr>
            <p:ph idx="1"/>
          </p:nvPr>
        </p:nvSpPr>
        <p:spPr/>
        <p:txBody>
          <a:bodyPr>
            <a:normAutofit/>
          </a:bodyPr>
          <a:lstStyle/>
          <a:p>
            <a:r>
              <a:rPr lang="en-GB" dirty="0"/>
              <a:t>OPM does not specify the </a:t>
            </a:r>
            <a:r>
              <a:rPr lang="en-GB" dirty="0" smtClean="0"/>
              <a:t>internal representations </a:t>
            </a:r>
            <a:r>
              <a:rPr lang="en-GB" dirty="0"/>
              <a:t>that systems have to adopt </a:t>
            </a:r>
            <a:r>
              <a:rPr lang="en-GB" dirty="0" smtClean="0"/>
              <a:t>to store </a:t>
            </a:r>
            <a:r>
              <a:rPr lang="en-GB" dirty="0"/>
              <a:t>and manipulate provenance internally.</a:t>
            </a:r>
          </a:p>
          <a:p>
            <a:r>
              <a:rPr lang="en-GB" dirty="0" smtClean="0"/>
              <a:t>OPM </a:t>
            </a:r>
            <a:r>
              <a:rPr lang="en-GB" dirty="0"/>
              <a:t>does not specify protocols to store </a:t>
            </a:r>
            <a:r>
              <a:rPr lang="en-GB" dirty="0" smtClean="0"/>
              <a:t>such </a:t>
            </a:r>
            <a:r>
              <a:rPr lang="en-US" dirty="0" smtClean="0"/>
              <a:t>provenance </a:t>
            </a:r>
            <a:r>
              <a:rPr lang="en-US" dirty="0"/>
              <a:t>information in </a:t>
            </a:r>
            <a:r>
              <a:rPr lang="en-US" dirty="0" smtClean="0"/>
              <a:t>provenance repositories</a:t>
            </a:r>
            <a:r>
              <a:rPr lang="en-US" dirty="0"/>
              <a:t>.</a:t>
            </a:r>
          </a:p>
          <a:p>
            <a:r>
              <a:rPr lang="en-GB" dirty="0"/>
              <a:t>OPM does not specify protocols to </a:t>
            </a:r>
            <a:r>
              <a:rPr lang="en-GB" dirty="0" smtClean="0"/>
              <a:t>query </a:t>
            </a:r>
            <a:r>
              <a:rPr lang="en-US" dirty="0" smtClean="0"/>
              <a:t>provenance </a:t>
            </a:r>
            <a:r>
              <a:rPr lang="en-US" dirty="0"/>
              <a:t>repositories.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OPM Layered Model</a:t>
            </a:r>
            <a:endParaRPr lang="en-US" dirty="0"/>
          </a:p>
        </p:txBody>
      </p:sp>
      <p:sp>
        <p:nvSpPr>
          <p:cNvPr id="9" name="Rectangle 8"/>
          <p:cNvSpPr/>
          <p:nvPr/>
        </p:nvSpPr>
        <p:spPr>
          <a:xfrm>
            <a:off x="2057400" y="5486400"/>
            <a:ext cx="5029200" cy="1066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OPM Core</a:t>
            </a:r>
            <a:endParaRPr lang="en-US" dirty="0"/>
          </a:p>
        </p:txBody>
      </p:sp>
      <p:sp>
        <p:nvSpPr>
          <p:cNvPr id="10" name="Rectangle 9"/>
          <p:cNvSpPr/>
          <p:nvPr/>
        </p:nvSpPr>
        <p:spPr>
          <a:xfrm>
            <a:off x="2057400" y="4114800"/>
            <a:ext cx="5029200" cy="1066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OPM Essential Profiles: Collections, Attribution</a:t>
            </a:r>
            <a:endParaRPr lang="en-US" dirty="0"/>
          </a:p>
        </p:txBody>
      </p:sp>
      <p:sp>
        <p:nvSpPr>
          <p:cNvPr id="11" name="Rectangle 10"/>
          <p:cNvSpPr/>
          <p:nvPr/>
        </p:nvSpPr>
        <p:spPr>
          <a:xfrm>
            <a:off x="2057400" y="2743200"/>
            <a:ext cx="5029200" cy="1066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OPM Domain Specialization: Workflow, Web</a:t>
            </a:r>
            <a:endParaRPr lang="en-US" dirty="0"/>
          </a:p>
        </p:txBody>
      </p:sp>
      <p:sp>
        <p:nvSpPr>
          <p:cNvPr id="12" name="Rectangle 11"/>
          <p:cNvSpPr/>
          <p:nvPr/>
        </p:nvSpPr>
        <p:spPr>
          <a:xfrm rot="16200000">
            <a:off x="-762000" y="4114800"/>
            <a:ext cx="3810000" cy="1066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Technology Bindings: XML, RDF</a:t>
            </a:r>
            <a:endParaRPr lang="en-US" dirty="0"/>
          </a:p>
        </p:txBody>
      </p:sp>
      <p:sp>
        <p:nvSpPr>
          <p:cNvPr id="13" name="Rectangle 12"/>
          <p:cNvSpPr/>
          <p:nvPr/>
        </p:nvSpPr>
        <p:spPr>
          <a:xfrm>
            <a:off x="5791200" y="5486400"/>
            <a:ext cx="1295400" cy="1066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OPM Sig</a:t>
            </a:r>
            <a:endParaRPr lang="en-US" dirty="0"/>
          </a:p>
        </p:txBody>
      </p:sp>
      <p:sp>
        <p:nvSpPr>
          <p:cNvPr id="14" name="Rectangle 13"/>
          <p:cNvSpPr/>
          <p:nvPr/>
        </p:nvSpPr>
        <p:spPr>
          <a:xfrm rot="16200000">
            <a:off x="6172200" y="4114800"/>
            <a:ext cx="3810000" cy="1066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OPM based APIs: record, query</a:t>
            </a:r>
            <a:endParaRPr lang="en-US" dirty="0"/>
          </a:p>
        </p:txBody>
      </p:sp>
      <p:sp>
        <p:nvSpPr>
          <p:cNvPr id="15" name="Slide Number Placeholder 14"/>
          <p:cNvSpPr>
            <a:spLocks noGrp="1"/>
          </p:cNvSpPr>
          <p:nvPr>
            <p:ph type="sldNum" sz="quarter" idx="12"/>
          </p:nvPr>
        </p:nvSpPr>
        <p:spPr/>
        <p:txBody>
          <a:bodyPr/>
          <a:lstStyle/>
          <a:p>
            <a:fld id="{C9F2A5E6-C795-E749-AFB5-1A3F91A885FA}" type="slidenum">
              <a:rPr lang="en-US" smtClean="0"/>
              <a:pPr/>
              <a:t>7</a:t>
            </a:fld>
            <a:endParaRPr lang="en-US"/>
          </a:p>
        </p:txBody>
      </p:sp>
    </p:spTree>
  </p:cSld>
  <p:clrMapOvr>
    <a:masterClrMapping/>
  </p:clrMapOvr>
  <p:transition advTm="133233"/>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The Open Provenance Model (OPM)</a:t>
            </a:r>
            <a:endParaRPr lang="en-US" dirty="0"/>
          </a:p>
        </p:txBody>
      </p:sp>
      <p:sp>
        <p:nvSpPr>
          <p:cNvPr id="5" name="Text Placeholder 4"/>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Open Provenance Model</a:t>
            </a:r>
            <a:endParaRPr lang="en-US" dirty="0"/>
          </a:p>
        </p:txBody>
      </p:sp>
      <p:sp>
        <p:nvSpPr>
          <p:cNvPr id="5" name="Content Placeholder 4"/>
          <p:cNvSpPr>
            <a:spLocks noGrp="1"/>
          </p:cNvSpPr>
          <p:nvPr>
            <p:ph idx="1"/>
          </p:nvPr>
        </p:nvSpPr>
        <p:spPr/>
        <p:txBody>
          <a:bodyPr>
            <a:normAutofit fontScale="92500" lnSpcReduction="10000"/>
          </a:bodyPr>
          <a:lstStyle/>
          <a:p>
            <a:r>
              <a:rPr lang="en-GB" dirty="0" smtClean="0"/>
              <a:t>Allow us to express all the causes of an item</a:t>
            </a:r>
          </a:p>
          <a:p>
            <a:pPr lvl="1"/>
            <a:r>
              <a:rPr lang="en-GB" sz="2400" dirty="0" smtClean="0"/>
              <a:t>e.g., provenance of a bottle of wine includes:</a:t>
            </a:r>
          </a:p>
          <a:p>
            <a:pPr lvl="2"/>
            <a:r>
              <a:rPr lang="en-GB" sz="2000" dirty="0" smtClean="0"/>
              <a:t>Grapes from which it is made</a:t>
            </a:r>
          </a:p>
          <a:p>
            <a:pPr lvl="2"/>
            <a:r>
              <a:rPr lang="en-GB" sz="2000" dirty="0" smtClean="0"/>
              <a:t>Where those grapes grew</a:t>
            </a:r>
          </a:p>
          <a:p>
            <a:pPr lvl="2"/>
            <a:r>
              <a:rPr lang="en-GB" sz="2000" dirty="0" smtClean="0"/>
              <a:t>Process in the wine’s preparation</a:t>
            </a:r>
          </a:p>
          <a:p>
            <a:pPr lvl="2"/>
            <a:r>
              <a:rPr lang="en-GB" sz="2000" dirty="0" smtClean="0"/>
              <a:t>How the wine was stored</a:t>
            </a:r>
          </a:p>
          <a:p>
            <a:pPr lvl="2"/>
            <a:r>
              <a:rPr lang="en-GB" sz="2000" dirty="0" smtClean="0"/>
              <a:t>Between which parties the wine was transported, e.g. producer to distributer to retailer</a:t>
            </a:r>
          </a:p>
          <a:p>
            <a:pPr lvl="2"/>
            <a:r>
              <a:rPr lang="en-GB" sz="2000" dirty="0" smtClean="0"/>
              <a:t>Where it was auctioned</a:t>
            </a:r>
          </a:p>
          <a:p>
            <a:r>
              <a:rPr lang="en-GB" dirty="0" smtClean="0"/>
              <a:t>Allow for process-oriented and dataflow oriented views</a:t>
            </a:r>
          </a:p>
          <a:p>
            <a:r>
              <a:rPr lang="en-GB" dirty="0" smtClean="0"/>
              <a:t>Based on a notion of annotated causality graph</a:t>
            </a:r>
          </a:p>
          <a:p>
            <a:pPr lvl="2"/>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16000</TotalTime>
  <Words>2542</Words>
  <Application>Microsoft Macintosh PowerPoint</Application>
  <PresentationFormat>On-screen Show (4:3)</PresentationFormat>
  <Paragraphs>438</Paragraphs>
  <Slides>52</Slides>
  <Notes>1</Notes>
  <HiddenSlides>1</HiddenSlides>
  <MMClips>0</MMClips>
  <ScaleCrop>false</ScaleCrop>
  <HeadingPairs>
    <vt:vector size="6" baseType="variant">
      <vt:variant>
        <vt:lpstr>Design Template</vt:lpstr>
      </vt:variant>
      <vt:variant>
        <vt:i4>1</vt:i4>
      </vt:variant>
      <vt:variant>
        <vt:lpstr>Links</vt:lpstr>
      </vt:variant>
      <vt:variant>
        <vt:i4>1</vt:i4>
      </vt:variant>
      <vt:variant>
        <vt:lpstr>Slide Titles</vt:lpstr>
      </vt:variant>
      <vt:variant>
        <vt:i4>52</vt:i4>
      </vt:variant>
    </vt:vector>
  </HeadingPairs>
  <TitlesOfParts>
    <vt:vector size="54" baseType="lpstr">
      <vt:lpstr>Office Theme</vt:lpstr>
      <vt:lpstr>Document2!OLE_LINK1</vt:lpstr>
      <vt:lpstr>Open Provenance Model Tutorial  Session 2: OPM Overview and Semantics</vt:lpstr>
      <vt:lpstr>Session 2: Aims</vt:lpstr>
      <vt:lpstr>Session 2: Contents</vt:lpstr>
      <vt:lpstr>OPM (non-)Requirements</vt:lpstr>
      <vt:lpstr>OPM Requirements</vt:lpstr>
      <vt:lpstr>OPM Non-Requirements</vt:lpstr>
      <vt:lpstr>OPM Layered Model</vt:lpstr>
      <vt:lpstr>The Open Provenance Model (OPM)</vt:lpstr>
      <vt:lpstr>Open Provenance Model</vt:lpstr>
      <vt:lpstr>Nodes</vt:lpstr>
      <vt:lpstr>Edges</vt:lpstr>
      <vt:lpstr>Illustration</vt:lpstr>
      <vt:lpstr>Hierarchical Descriptions (1)</vt:lpstr>
      <vt:lpstr>Hierarchical Descriptions (2)</vt:lpstr>
      <vt:lpstr>Hierarchical Descriptions (3)</vt:lpstr>
      <vt:lpstr>Explicit Data Derivations (1)</vt:lpstr>
      <vt:lpstr>Explicit Data Derivations (2)</vt:lpstr>
      <vt:lpstr>Provenance  of Physical Objects</vt:lpstr>
      <vt:lpstr>Another Account of a same Execution</vt:lpstr>
      <vt:lpstr>Accounts</vt:lpstr>
      <vt:lpstr>Accounts</vt:lpstr>
      <vt:lpstr>OPM Semantics</vt:lpstr>
      <vt:lpstr>Completion Rules</vt:lpstr>
      <vt:lpstr>Inferences</vt:lpstr>
      <vt:lpstr>WasTriggeredBy is not transitive</vt:lpstr>
      <vt:lpstr>OPM Inferences</vt:lpstr>
      <vt:lpstr>Valid OPM Graphs</vt:lpstr>
      <vt:lpstr>Time Information</vt:lpstr>
      <vt:lpstr>Time Constraints</vt:lpstr>
      <vt:lpstr>Annotations</vt:lpstr>
      <vt:lpstr>OPM SpecialiZations</vt:lpstr>
      <vt:lpstr>Concept of a Profile</vt:lpstr>
      <vt:lpstr>Profile Compliance</vt:lpstr>
      <vt:lpstr>Profile Compliance</vt:lpstr>
      <vt:lpstr>Emerging Profiles</vt:lpstr>
      <vt:lpstr>OPM Formalizations</vt:lpstr>
      <vt:lpstr>Early Formalizations</vt:lpstr>
      <vt:lpstr>Reproducibility Semantics    (Moreau 2010)</vt:lpstr>
      <vt:lpstr>Reproducibility Semantics    (Moreau 2010)</vt:lpstr>
      <vt:lpstr>Reproducibility Semantics    (Moreau 2010)</vt:lpstr>
      <vt:lpstr>Temporal Semantics (Kwasnikowska, Moreau, Van den Bussche 2010)</vt:lpstr>
      <vt:lpstr>Temporal Semantics (Kwasnikowska, Moreau, Van den Bussche 2010)</vt:lpstr>
      <vt:lpstr>Temporal Semantics (Kwasnikowska, Moreau, Van den Bussche 2010)</vt:lpstr>
      <vt:lpstr>Causality Semantics  (Cheney 2010)</vt:lpstr>
      <vt:lpstr>Workflow Semantics  (Missier and Goble 2010)</vt:lpstr>
      <vt:lpstr>Workflow Semantics  (Missier and Goble 2010)</vt:lpstr>
      <vt:lpstr>Provenance Vocabulary Mappings (Sahoo et al 2010)</vt:lpstr>
      <vt:lpstr>Conclusions on OPM Semantics</vt:lpstr>
      <vt:lpstr>Conclusion and OPEN ISSUES</vt:lpstr>
      <vt:lpstr>Conclusions</vt:lpstr>
      <vt:lpstr>Open Issues (inter-operability)</vt:lpstr>
      <vt:lpstr>Open Issues (research)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Luc Moreau</cp:lastModifiedBy>
  <cp:revision>216</cp:revision>
  <dcterms:created xsi:type="dcterms:W3CDTF">2010-09-19T11:46:24Z</dcterms:created>
  <dcterms:modified xsi:type="dcterms:W3CDTF">2010-09-19T12:36:47Z</dcterms:modified>
</cp:coreProperties>
</file>