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371" r:id="rId3"/>
    <p:sldId id="316" r:id="rId4"/>
    <p:sldId id="372" r:id="rId5"/>
    <p:sldId id="373" r:id="rId6"/>
    <p:sldId id="375" r:id="rId7"/>
    <p:sldId id="376" r:id="rId8"/>
    <p:sldId id="379" r:id="rId9"/>
    <p:sldId id="377" r:id="rId10"/>
    <p:sldId id="380" r:id="rId11"/>
    <p:sldId id="381" r:id="rId12"/>
    <p:sldId id="382" r:id="rId13"/>
    <p:sldId id="383" r:id="rId14"/>
    <p:sldId id="384" r:id="rId15"/>
    <p:sldId id="385" r:id="rId16"/>
    <p:sldId id="387" r:id="rId17"/>
    <p:sldId id="386" r:id="rId18"/>
    <p:sldId id="393" r:id="rId19"/>
    <p:sldId id="388" r:id="rId20"/>
    <p:sldId id="390" r:id="rId21"/>
    <p:sldId id="391" r:id="rId22"/>
    <p:sldId id="39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93CDDD"/>
    <a:srgbClr val="385D8A"/>
    <a:srgbClr val="FF0000"/>
    <a:srgbClr val="FFFFFF"/>
    <a:srgbClr val="F3F3F3"/>
    <a:srgbClr val="E9E9E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02" autoAdjust="0"/>
    <p:restoredTop sz="94635" autoAdjust="0"/>
  </p:normalViewPr>
  <p:slideViewPr>
    <p:cSldViewPr>
      <p:cViewPr varScale="1">
        <p:scale>
          <a:sx n="113" d="100"/>
          <a:sy n="113" d="100"/>
        </p:scale>
        <p:origin x="-75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2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46F4D3-57C1-5F4D-A52E-3E64C821DFC9}" type="datetimeFigureOut">
              <a:rPr lang="en-US" smtClean="0"/>
              <a:pPr/>
              <a:t>9/19/10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4DBE39-B30B-204C-B56A-F67E43DA9F3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DC68A8-7215-42C4-B568-0663A88D982B}" type="datetimeFigureOut">
              <a:rPr lang="en-US" smtClean="0"/>
              <a:pPr/>
              <a:t>9/19/10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83526-4707-42F5-AF1A-E5B3558ACE5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  There is some structure behind OPM, and to understand where we go, we need to understand</a:t>
            </a:r>
            <a:r>
              <a:rPr lang="en-US" baseline="0" dirty="0" smtClean="0"/>
              <a:t> the structure</a:t>
            </a:r>
          </a:p>
          <a:p>
            <a:pPr>
              <a:buFont typeface="Arial"/>
              <a:buChar char="•"/>
            </a:pPr>
            <a:r>
              <a:rPr lang="en-US" baseline="0" dirty="0" smtClean="0"/>
              <a:t> At the lowest level, the Core OPM model, with the constructs I identified here.</a:t>
            </a:r>
          </a:p>
          <a:p>
            <a:pPr lvl="0">
              <a:buFont typeface="Arial"/>
              <a:buChar char="•"/>
            </a:pPr>
            <a:r>
              <a:rPr lang="en-US" baseline="0" dirty="0" smtClean="0"/>
              <a:t> I also anticipate that OPM must specific what signatures are</a:t>
            </a:r>
          </a:p>
          <a:p>
            <a:pPr lvl="0">
              <a:buFont typeface="Arial"/>
              <a:buChar char="•"/>
            </a:pPr>
            <a:endParaRPr lang="en-US" baseline="0" dirty="0" smtClean="0"/>
          </a:p>
          <a:p>
            <a:pPr lvl="0">
              <a:buFont typeface="Arial"/>
              <a:buChar char="•"/>
            </a:pPr>
            <a:r>
              <a:rPr lang="en-US" baseline="0" dirty="0" smtClean="0"/>
              <a:t> Some guidelines are also needed to make it a useful model, in terms of collections and attribution</a:t>
            </a:r>
          </a:p>
          <a:p>
            <a:pPr lvl="0">
              <a:buFont typeface="Arial"/>
              <a:buChar char="•"/>
            </a:pPr>
            <a:endParaRPr lang="en-US" baseline="0" dirty="0" smtClean="0"/>
          </a:p>
          <a:p>
            <a:pPr lvl="0">
              <a:buFont typeface="Arial"/>
              <a:buChar char="•"/>
            </a:pPr>
            <a:r>
              <a:rPr lang="en-US" baseline="0" dirty="0" smtClean="0"/>
              <a:t> Separately, we need to serialize OPM (so called technology bindings). Currently, we have two proposals for XML and RDF, but others are interesting such as JSON</a:t>
            </a:r>
          </a:p>
          <a:p>
            <a:pPr lvl="0">
              <a:buFont typeface="Arial"/>
              <a:buChar char="•"/>
            </a:pPr>
            <a:endParaRPr lang="en-US" baseline="0" dirty="0" smtClean="0"/>
          </a:p>
          <a:p>
            <a:pPr lvl="0">
              <a:buFont typeface="Arial"/>
              <a:buChar char="•"/>
            </a:pPr>
            <a:r>
              <a:rPr lang="en-US" baseline="0" dirty="0" smtClean="0"/>
              <a:t> It then needs to be specialized for domain specific uses. Two important ones: workflow and the Web</a:t>
            </a:r>
          </a:p>
          <a:p>
            <a:pPr lvl="0">
              <a:buFont typeface="Arial"/>
              <a:buChar char="•"/>
            </a:pPr>
            <a:endParaRPr lang="en-US" baseline="0" dirty="0" smtClean="0"/>
          </a:p>
          <a:p>
            <a:pPr lvl="0">
              <a:buFont typeface="Arial"/>
              <a:buChar char="•"/>
            </a:pPr>
            <a:r>
              <a:rPr lang="en-US" baseline="0" dirty="0" smtClean="0"/>
              <a:t> Finally, if you believe in the Open Provenance Vision, there are other questions:</a:t>
            </a:r>
          </a:p>
          <a:p>
            <a:pPr lvl="1">
              <a:buFont typeface="Arial"/>
              <a:buChar char="•"/>
            </a:pPr>
            <a:r>
              <a:rPr lang="en-US" baseline="0" dirty="0" smtClean="0"/>
              <a:t> How do we assert and record provenance?</a:t>
            </a:r>
          </a:p>
          <a:p>
            <a:pPr lvl="1">
              <a:buFont typeface="Arial"/>
              <a:buChar char="•"/>
            </a:pPr>
            <a:r>
              <a:rPr lang="en-US" baseline="0" dirty="0" smtClean="0"/>
              <a:t> How do we query it?</a:t>
            </a:r>
          </a:p>
          <a:p>
            <a:pPr lvl="1">
              <a:buFont typeface="Arial"/>
              <a:buChar char="•"/>
            </a:pPr>
            <a:endParaRPr lang="en-US" baseline="0" dirty="0" smtClean="0"/>
          </a:p>
          <a:p>
            <a:pPr lvl="1">
              <a:buFont typeface="Arial"/>
              <a:buChar char="•"/>
            </a:pPr>
            <a:r>
              <a:rPr lang="en-US" baseline="0" dirty="0" smtClean="0"/>
              <a:t> APIs a required for this.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040E39-65DE-6045-B976-9F10FBBE50A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9082-3220-4074-9634-C5993CE68BE1}" type="datetimeFigureOut">
              <a:rPr lang="en-US" smtClean="0"/>
              <a:pPr/>
              <a:t>9/19/10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40C8-DC60-4027-986F-257113CD0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9082-3220-4074-9634-C5993CE68BE1}" type="datetimeFigureOut">
              <a:rPr lang="en-US" smtClean="0"/>
              <a:pPr/>
              <a:t>9/19/10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40C8-DC60-4027-986F-257113CD0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9082-3220-4074-9634-C5993CE68BE1}" type="datetimeFigureOut">
              <a:rPr lang="en-US" smtClean="0"/>
              <a:pPr/>
              <a:t>9/19/10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40C8-DC60-4027-986F-257113CD0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8300" y="617538"/>
            <a:ext cx="7277100" cy="6016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2017713"/>
            <a:ext cx="7735888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4151313"/>
            <a:ext cx="7735888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A4657-FF5F-401B-AEA0-1F0B7739EF4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9082-3220-4074-9634-C5993CE68BE1}" type="datetimeFigureOut">
              <a:rPr lang="en-US" smtClean="0"/>
              <a:pPr/>
              <a:t>9/19/10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40C8-DC60-4027-986F-257113CD0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9082-3220-4074-9634-C5993CE68BE1}" type="datetimeFigureOut">
              <a:rPr lang="en-US" smtClean="0"/>
              <a:pPr/>
              <a:t>9/19/10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40C8-DC60-4027-986F-257113CD0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9082-3220-4074-9634-C5993CE68BE1}" type="datetimeFigureOut">
              <a:rPr lang="en-US" smtClean="0"/>
              <a:pPr/>
              <a:t>9/19/10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40C8-DC60-4027-986F-257113CD0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9082-3220-4074-9634-C5993CE68BE1}" type="datetimeFigureOut">
              <a:rPr lang="en-US" smtClean="0"/>
              <a:pPr/>
              <a:t>9/19/10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40C8-DC60-4027-986F-257113CD0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9082-3220-4074-9634-C5993CE68BE1}" type="datetimeFigureOut">
              <a:rPr lang="en-US" smtClean="0"/>
              <a:pPr/>
              <a:t>9/19/10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40C8-DC60-4027-986F-257113CD0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9082-3220-4074-9634-C5993CE68BE1}" type="datetimeFigureOut">
              <a:rPr lang="en-US" smtClean="0"/>
              <a:pPr/>
              <a:t>9/19/10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40C8-DC60-4027-986F-257113CD0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9082-3220-4074-9634-C5993CE68BE1}" type="datetimeFigureOut">
              <a:rPr lang="en-US" smtClean="0"/>
              <a:pPr/>
              <a:t>9/19/10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40C8-DC60-4027-986F-257113CD0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9082-3220-4074-9634-C5993CE68BE1}" type="datetimeFigureOut">
              <a:rPr lang="en-US" smtClean="0"/>
              <a:pPr/>
              <a:t>9/19/10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40C8-DC60-4027-986F-257113CD0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6781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F9082-3220-4074-9634-C5993CE68BE1}" type="datetimeFigureOut">
              <a:rPr lang="en-US" smtClean="0"/>
              <a:pPr/>
              <a:t>9/19/10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C40C8-DC60-4027-986F-257113CD0F9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opm-logo.pn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135012" y="0"/>
            <a:ext cx="2008988" cy="1066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L.Moreau@ecs.soton.ac.u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jenitennison.com/blog/node/142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Open Provenance Model Tutorial</a:t>
            </a:r>
            <a:br>
              <a:rPr lang="en-GB" dirty="0" smtClean="0"/>
            </a:br>
            <a:r>
              <a:rPr lang="en-GB" b="1" i="1" dirty="0" smtClean="0"/>
              <a:t> </a:t>
            </a:r>
            <a:r>
              <a:rPr lang="en-GB" sz="3100" i="1" dirty="0" smtClean="0"/>
              <a:t>Session</a:t>
            </a:r>
            <a:r>
              <a:rPr lang="en-GB" sz="3100" i="1" dirty="0" smtClean="0"/>
              <a:t> 3: </a:t>
            </a:r>
            <a:r>
              <a:rPr lang="en-GB" sz="3100" i="1" dirty="0" smtClean="0"/>
              <a:t>OPM Serializations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Luc Moreau</a:t>
            </a:r>
          </a:p>
          <a:p>
            <a:r>
              <a:rPr lang="en-US" dirty="0" smtClean="0">
                <a:hlinkClick r:id="rId2"/>
              </a:rPr>
              <a:t>L.Moreau@ecs.soton.ac.uk</a:t>
            </a:r>
            <a:endParaRPr lang="en-US" dirty="0" smtClean="0"/>
          </a:p>
          <a:p>
            <a:r>
              <a:rPr lang="en-US" dirty="0" smtClean="0"/>
              <a:t>University of Southampton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OPM edges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&lt;</a:t>
            </a:r>
            <a:r>
              <a:rPr lang="en-US" sz="1600" dirty="0" err="1" smtClean="0">
                <a:latin typeface="Courier"/>
                <a:cs typeface="Courier"/>
              </a:rPr>
              <a:t>opm:used</a:t>
            </a:r>
            <a:r>
              <a:rPr lang="en-US" sz="1600" dirty="0" smtClean="0">
                <a:latin typeface="Courier"/>
                <a:cs typeface="Courier"/>
              </a:rPr>
              <a:t>&gt;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    &lt;</a:t>
            </a:r>
            <a:r>
              <a:rPr lang="en-US" sz="1600" dirty="0" err="1" smtClean="0">
                <a:latin typeface="Courier"/>
                <a:cs typeface="Courier"/>
              </a:rPr>
              <a:t>opm:effect</a:t>
            </a:r>
            <a:r>
              <a:rPr lang="en-US" sz="1600" dirty="0" smtClean="0">
                <a:latin typeface="Courier"/>
                <a:cs typeface="Courier"/>
              </a:rPr>
              <a:t> ref="p1"/&gt;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    &lt;</a:t>
            </a:r>
            <a:r>
              <a:rPr lang="en-US" sz="1600" dirty="0" err="1" smtClean="0">
                <a:latin typeface="Courier"/>
                <a:cs typeface="Courier"/>
              </a:rPr>
              <a:t>opm:role</a:t>
            </a:r>
            <a:r>
              <a:rPr lang="en-US" sz="1600" dirty="0" smtClean="0">
                <a:latin typeface="Courier"/>
                <a:cs typeface="Courier"/>
              </a:rPr>
              <a:t> value="</a:t>
            </a:r>
            <a:r>
              <a:rPr lang="en-US" sz="1600" dirty="0" err="1" smtClean="0">
                <a:latin typeface="Courier"/>
                <a:cs typeface="Courier"/>
              </a:rPr>
              <a:t>img</a:t>
            </a:r>
            <a:r>
              <a:rPr lang="en-US" sz="1600" dirty="0" smtClean="0">
                <a:latin typeface="Courier"/>
                <a:cs typeface="Courier"/>
              </a:rPr>
              <a:t>"/&gt;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    &lt;</a:t>
            </a:r>
            <a:r>
              <a:rPr lang="en-US" sz="1600" dirty="0" err="1" smtClean="0">
                <a:latin typeface="Courier"/>
                <a:cs typeface="Courier"/>
              </a:rPr>
              <a:t>opm:cause</a:t>
            </a:r>
            <a:r>
              <a:rPr lang="en-US" sz="1600" dirty="0" smtClean="0">
                <a:latin typeface="Courier"/>
                <a:cs typeface="Courier"/>
              </a:rPr>
              <a:t> ref="a3"/&gt;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    &lt;</a:t>
            </a:r>
            <a:r>
              <a:rPr lang="en-US" sz="1600" dirty="0" err="1" smtClean="0">
                <a:latin typeface="Courier"/>
                <a:cs typeface="Courier"/>
              </a:rPr>
              <a:t>opm:account</a:t>
            </a:r>
            <a:r>
              <a:rPr lang="en-US" sz="1600" dirty="0" smtClean="0">
                <a:latin typeface="Courier"/>
                <a:cs typeface="Courier"/>
              </a:rPr>
              <a:t> ref="black"/&gt;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&lt;/</a:t>
            </a:r>
            <a:r>
              <a:rPr lang="en-US" sz="1600" dirty="0" err="1" smtClean="0">
                <a:latin typeface="Courier"/>
                <a:cs typeface="Courier"/>
              </a:rPr>
              <a:t>opm:used</a:t>
            </a:r>
            <a:r>
              <a:rPr lang="en-US" sz="1600" dirty="0" smtClean="0">
                <a:latin typeface="Courier"/>
                <a:cs typeface="Courier"/>
              </a:rPr>
              <a:t>&gt;</a:t>
            </a:r>
          </a:p>
          <a:p>
            <a:pPr>
              <a:buNone/>
            </a:pPr>
            <a:endParaRPr lang="en-US" sz="16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&lt;</a:t>
            </a:r>
            <a:r>
              <a:rPr lang="en-US" sz="1600" dirty="0" err="1" smtClean="0">
                <a:latin typeface="Courier"/>
                <a:cs typeface="Courier"/>
              </a:rPr>
              <a:t>opm:wasGeneratedBy</a:t>
            </a:r>
            <a:r>
              <a:rPr lang="en-US" sz="1600" dirty="0" smtClean="0">
                <a:latin typeface="Courier"/>
                <a:cs typeface="Courier"/>
              </a:rPr>
              <a:t>&gt;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    &lt;</a:t>
            </a:r>
            <a:r>
              <a:rPr lang="en-US" sz="1600" dirty="0" err="1" smtClean="0">
                <a:latin typeface="Courier"/>
                <a:cs typeface="Courier"/>
              </a:rPr>
              <a:t>opm:effect</a:t>
            </a:r>
            <a:r>
              <a:rPr lang="en-US" sz="1600" dirty="0" smtClean="0">
                <a:latin typeface="Courier"/>
                <a:cs typeface="Courier"/>
              </a:rPr>
              <a:t> ref="a30"/&gt;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    &lt;</a:t>
            </a:r>
            <a:r>
              <a:rPr lang="en-US" sz="1600" dirty="0" err="1" smtClean="0">
                <a:latin typeface="Courier"/>
                <a:cs typeface="Courier"/>
              </a:rPr>
              <a:t>opm:role</a:t>
            </a:r>
            <a:r>
              <a:rPr lang="en-US" sz="1600" dirty="0" smtClean="0">
                <a:latin typeface="Courier"/>
                <a:cs typeface="Courier"/>
              </a:rPr>
              <a:t> value="out"/&gt;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    &lt;</a:t>
            </a:r>
            <a:r>
              <a:rPr lang="en-US" sz="1600" dirty="0" err="1" smtClean="0">
                <a:latin typeface="Courier"/>
                <a:cs typeface="Courier"/>
              </a:rPr>
              <a:t>opm:cause</a:t>
            </a:r>
            <a:r>
              <a:rPr lang="en-US" sz="1600" dirty="0" smtClean="0">
                <a:latin typeface="Courier"/>
                <a:cs typeface="Courier"/>
              </a:rPr>
              <a:t> ref="p15"/&gt;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    &lt;</a:t>
            </a:r>
            <a:r>
              <a:rPr lang="en-US" sz="1600" dirty="0" err="1" smtClean="0">
                <a:latin typeface="Courier"/>
                <a:cs typeface="Courier"/>
              </a:rPr>
              <a:t>opm:account</a:t>
            </a:r>
            <a:r>
              <a:rPr lang="en-US" sz="1600" dirty="0" smtClean="0">
                <a:latin typeface="Courier"/>
                <a:cs typeface="Courier"/>
              </a:rPr>
              <a:t> ref="black"/&gt;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&lt;/</a:t>
            </a:r>
            <a:r>
              <a:rPr lang="en-US" sz="1600" dirty="0" err="1" smtClean="0">
                <a:latin typeface="Courier"/>
                <a:cs typeface="Courier"/>
              </a:rPr>
              <a:t>opm:wasGeneratedBy</a:t>
            </a:r>
            <a:r>
              <a:rPr lang="en-US" sz="1600" dirty="0" smtClean="0">
                <a:latin typeface="Courier"/>
                <a:cs typeface="Courier"/>
              </a:rPr>
              <a:t>&gt;</a:t>
            </a:r>
          </a:p>
          <a:p>
            <a:pPr>
              <a:buNone/>
            </a:pPr>
            <a:endParaRPr lang="en-US" sz="16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&lt;</a:t>
            </a:r>
            <a:r>
              <a:rPr lang="en-US" sz="1600" dirty="0" err="1" smtClean="0">
                <a:latin typeface="Courier"/>
                <a:cs typeface="Courier"/>
              </a:rPr>
              <a:t>opm:wasDerivedFrom</a:t>
            </a:r>
            <a:r>
              <a:rPr lang="en-US" sz="1600" dirty="0" smtClean="0">
                <a:latin typeface="Courier"/>
                <a:cs typeface="Courier"/>
              </a:rPr>
              <a:t>&gt;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    &lt;</a:t>
            </a:r>
            <a:r>
              <a:rPr lang="en-US" sz="1600" dirty="0" err="1" smtClean="0">
                <a:latin typeface="Courier"/>
                <a:cs typeface="Courier"/>
              </a:rPr>
              <a:t>opm:effect</a:t>
            </a:r>
            <a:r>
              <a:rPr lang="en-US" sz="1600" dirty="0" smtClean="0">
                <a:latin typeface="Courier"/>
                <a:cs typeface="Courier"/>
              </a:rPr>
              <a:t> ref="a11"/&gt;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    &lt;</a:t>
            </a:r>
            <a:r>
              <a:rPr lang="en-US" sz="1600" dirty="0" err="1" smtClean="0">
                <a:latin typeface="Courier"/>
                <a:cs typeface="Courier"/>
              </a:rPr>
              <a:t>opm:cause</a:t>
            </a:r>
            <a:r>
              <a:rPr lang="en-US" sz="1600" dirty="0" smtClean="0">
                <a:latin typeface="Courier"/>
                <a:cs typeface="Courier"/>
              </a:rPr>
              <a:t> ref="a1"/&gt;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    &lt;</a:t>
            </a:r>
            <a:r>
              <a:rPr lang="en-US" sz="1600" dirty="0" err="1" smtClean="0">
                <a:latin typeface="Courier"/>
                <a:cs typeface="Courier"/>
              </a:rPr>
              <a:t>opm:account</a:t>
            </a:r>
            <a:r>
              <a:rPr lang="en-US" sz="1600" dirty="0" smtClean="0">
                <a:latin typeface="Courier"/>
                <a:cs typeface="Courier"/>
              </a:rPr>
              <a:t> ref="black"/&gt;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&lt;/</a:t>
            </a:r>
            <a:r>
              <a:rPr lang="en-US" sz="1600" dirty="0" err="1" smtClean="0">
                <a:latin typeface="Courier"/>
                <a:cs typeface="Courier"/>
              </a:rPr>
              <a:t>opm:wasDerivedFrom</a:t>
            </a:r>
            <a:r>
              <a:rPr lang="en-US" sz="1600" dirty="0" smtClean="0">
                <a:latin typeface="Courier"/>
                <a:cs typeface="Courier"/>
              </a:rPr>
              <a:t>&gt;</a:t>
            </a:r>
          </a:p>
          <a:p>
            <a:pPr>
              <a:buNone/>
            </a:pPr>
            <a:endParaRPr lang="en-US" sz="1600" dirty="0" smtClean="0">
              <a:latin typeface="Courier"/>
              <a:cs typeface="Courier"/>
            </a:endParaRPr>
          </a:p>
          <a:p>
            <a:pPr>
              <a:buNone/>
            </a:pPr>
            <a:endParaRPr lang="en-US" sz="1600" dirty="0">
              <a:latin typeface="Courier"/>
              <a:cs typeface="Courier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48400" y="2971800"/>
            <a:ext cx="2287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ref: refers to nodes ids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RDF Binding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RDF bindings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Tupelo (</a:t>
            </a:r>
            <a:r>
              <a:rPr lang="en-US" dirty="0" err="1" smtClean="0"/>
              <a:t>Futrelle</a:t>
            </a:r>
            <a:r>
              <a:rPr lang="en-US" dirty="0" smtClean="0"/>
              <a:t>)</a:t>
            </a:r>
          </a:p>
          <a:p>
            <a:r>
              <a:rPr lang="en-US" dirty="0" smtClean="0"/>
              <a:t>OWL ontology from Tupelo</a:t>
            </a:r>
          </a:p>
          <a:p>
            <a:r>
              <a:rPr lang="en-US" dirty="0" smtClean="0"/>
              <a:t>OWL ontology from Paulson</a:t>
            </a:r>
          </a:p>
          <a:p>
            <a:r>
              <a:rPr lang="en-US" dirty="0" smtClean="0"/>
              <a:t>OWL ontology in OPM Toolbox</a:t>
            </a:r>
          </a:p>
          <a:p>
            <a:r>
              <a:rPr lang="en-US" dirty="0" smtClean="0"/>
              <a:t>OWL ontology by </a:t>
            </a:r>
            <a:r>
              <a:rPr lang="en-US" dirty="0" err="1" smtClean="0"/>
              <a:t>Tetherless</a:t>
            </a:r>
            <a:r>
              <a:rPr lang="en-US" dirty="0" smtClean="0"/>
              <a:t> Team (PC3)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OWL Ontology for OPM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OPM toolbox allows for conversion from XML to RDF and back</a:t>
            </a:r>
          </a:p>
          <a:p>
            <a:r>
              <a:rPr lang="en-US" dirty="0" smtClean="0"/>
              <a:t>Ontology design principle:</a:t>
            </a:r>
          </a:p>
          <a:p>
            <a:pPr lvl="1"/>
            <a:r>
              <a:rPr lang="en-US" dirty="0" smtClean="0"/>
              <a:t>XML </a:t>
            </a:r>
            <a:r>
              <a:rPr lang="en-US" dirty="0" err="1" smtClean="0"/>
              <a:t>toplevel</a:t>
            </a:r>
            <a:r>
              <a:rPr lang="en-US" dirty="0" smtClean="0"/>
              <a:t> element corresponds to a OWL class</a:t>
            </a:r>
          </a:p>
          <a:p>
            <a:pPr lvl="1"/>
            <a:r>
              <a:rPr lang="en-US" dirty="0" smtClean="0"/>
              <a:t>Introduce an </a:t>
            </a:r>
            <a:r>
              <a:rPr lang="en-US" dirty="0" err="1" smtClean="0"/>
              <a:t>OPMGraph</a:t>
            </a:r>
            <a:r>
              <a:rPr lang="en-US" dirty="0" smtClean="0"/>
              <a:t> class</a:t>
            </a:r>
          </a:p>
          <a:p>
            <a:pPr lvl="1"/>
            <a:r>
              <a:rPr lang="en-US" dirty="0" smtClean="0"/>
              <a:t>Make graph membership explicit by means of properties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OWL Ontology for OPM (1)</a:t>
            </a:r>
            <a:endParaRPr lang="en-US" dirty="0"/>
          </a:p>
        </p:txBody>
      </p:sp>
      <p:pic>
        <p:nvPicPr>
          <p:cNvPr id="5" name="Content Placeholder 4" descr="opm-ontology.png"/>
          <p:cNvPicPr>
            <a:picLocks noGrp="1" noChangeAspect="1"/>
          </p:cNvPicPr>
          <p:nvPr>
            <p:ph idx="1"/>
          </p:nvPr>
        </p:nvPicPr>
        <p:blipFill>
          <a:blip r:embed="rId2"/>
          <a:srcRect l="-42532" r="-42532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OWL Ontology for OPM (1)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// Class: http://</a:t>
            </a:r>
            <a:r>
              <a:rPr lang="en-US" sz="1800" dirty="0" err="1" smtClean="0">
                <a:latin typeface="Courier"/>
                <a:cs typeface="Courier"/>
              </a:rPr>
              <a:t>openprovenance.org/ontology#Used</a:t>
            </a:r>
            <a:endParaRPr lang="en-US" sz="1800" dirty="0" smtClean="0">
              <a:latin typeface="Courier"/>
              <a:cs typeface="Courier"/>
            </a:endParaRPr>
          </a:p>
          <a:p>
            <a:pPr>
              <a:buNone/>
            </a:pPr>
            <a:endParaRPr lang="en-US" sz="18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800" dirty="0" err="1" smtClean="0">
                <a:latin typeface="Courier"/>
                <a:cs typeface="Courier"/>
              </a:rPr>
              <a:t>SubClassOf(Used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 err="1" smtClean="0">
                <a:latin typeface="Courier"/>
                <a:cs typeface="Courier"/>
              </a:rPr>
              <a:t>ObjectSomeValuesFrom(cause</a:t>
            </a:r>
            <a:r>
              <a:rPr lang="en-US" sz="1800" dirty="0" smtClean="0">
                <a:latin typeface="Courier"/>
                <a:cs typeface="Courier"/>
              </a:rPr>
              <a:t> Artifact))</a:t>
            </a:r>
          </a:p>
          <a:p>
            <a:pPr>
              <a:buNone/>
            </a:pPr>
            <a:r>
              <a:rPr lang="en-US" sz="1800" dirty="0" err="1" smtClean="0">
                <a:latin typeface="Courier"/>
                <a:cs typeface="Courier"/>
              </a:rPr>
              <a:t>SubClassOf(Used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 err="1" smtClean="0">
                <a:latin typeface="Courier"/>
                <a:cs typeface="Courier"/>
              </a:rPr>
              <a:t>ObjectAllValuesFrom(cause</a:t>
            </a:r>
            <a:r>
              <a:rPr lang="en-US" sz="1800" dirty="0" smtClean="0">
                <a:latin typeface="Courier"/>
                <a:cs typeface="Courier"/>
              </a:rPr>
              <a:t> Artifact))</a:t>
            </a:r>
          </a:p>
          <a:p>
            <a:pPr>
              <a:buNone/>
            </a:pPr>
            <a:r>
              <a:rPr lang="en-US" sz="1800" dirty="0" err="1" smtClean="0">
                <a:latin typeface="Courier"/>
                <a:cs typeface="Courier"/>
              </a:rPr>
              <a:t>SubClassOf(Used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 err="1" smtClean="0">
                <a:latin typeface="Courier"/>
                <a:cs typeface="Courier"/>
              </a:rPr>
              <a:t>ObjectSomeValuesFrom(role</a:t>
            </a:r>
            <a:r>
              <a:rPr lang="en-US" sz="1800" dirty="0" smtClean="0">
                <a:latin typeface="Courier"/>
                <a:cs typeface="Courier"/>
              </a:rPr>
              <a:t> Role))</a:t>
            </a:r>
          </a:p>
          <a:p>
            <a:pPr>
              <a:buNone/>
            </a:pPr>
            <a:r>
              <a:rPr lang="en-US" sz="1800" dirty="0" err="1" smtClean="0">
                <a:latin typeface="Courier"/>
                <a:cs typeface="Courier"/>
              </a:rPr>
              <a:t>SubClassOf(Used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 err="1" smtClean="0">
                <a:latin typeface="Courier"/>
                <a:cs typeface="Courier"/>
              </a:rPr>
              <a:t>ObjectAllValuesFrom(role</a:t>
            </a:r>
            <a:r>
              <a:rPr lang="en-US" sz="1800" dirty="0" smtClean="0">
                <a:latin typeface="Courier"/>
                <a:cs typeface="Courier"/>
              </a:rPr>
              <a:t> Role))</a:t>
            </a:r>
          </a:p>
          <a:p>
            <a:pPr>
              <a:buNone/>
            </a:pPr>
            <a:r>
              <a:rPr lang="en-US" sz="1800" dirty="0" err="1" smtClean="0">
                <a:latin typeface="Courier"/>
                <a:cs typeface="Courier"/>
              </a:rPr>
              <a:t>SubClassOf(Used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 err="1" smtClean="0">
                <a:latin typeface="Courier"/>
                <a:cs typeface="Courier"/>
              </a:rPr>
              <a:t>ObjectSomeValuesFrom(effect</a:t>
            </a:r>
            <a:r>
              <a:rPr lang="en-US" sz="1800" dirty="0" smtClean="0">
                <a:latin typeface="Courier"/>
                <a:cs typeface="Courier"/>
              </a:rPr>
              <a:t> Process))</a:t>
            </a:r>
          </a:p>
          <a:p>
            <a:pPr>
              <a:buNone/>
            </a:pPr>
            <a:r>
              <a:rPr lang="en-US" sz="1800" dirty="0" err="1" smtClean="0">
                <a:latin typeface="Courier"/>
                <a:cs typeface="Courier"/>
              </a:rPr>
              <a:t>SubClassOf(Used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 err="1" smtClean="0">
                <a:latin typeface="Courier"/>
                <a:cs typeface="Courier"/>
              </a:rPr>
              <a:t>ObjectAllValuesFrom(effect</a:t>
            </a:r>
            <a:r>
              <a:rPr lang="en-US" sz="1800" dirty="0" smtClean="0">
                <a:latin typeface="Courier"/>
                <a:cs typeface="Courier"/>
              </a:rPr>
              <a:t> Process))</a:t>
            </a:r>
          </a:p>
          <a:p>
            <a:pPr>
              <a:buNone/>
            </a:pPr>
            <a:r>
              <a:rPr lang="en-US" sz="1800" dirty="0" err="1" smtClean="0">
                <a:latin typeface="Courier"/>
                <a:cs typeface="Courier"/>
              </a:rPr>
              <a:t>SubClassOf(Used</a:t>
            </a:r>
            <a:r>
              <a:rPr lang="en-US" sz="1800" dirty="0" smtClean="0">
                <a:latin typeface="Courier"/>
                <a:cs typeface="Courier"/>
              </a:rPr>
              <a:t> Edge)</a:t>
            </a:r>
          </a:p>
          <a:p>
            <a:pPr>
              <a:buNone/>
            </a:pPr>
            <a:endParaRPr lang="en-US" sz="18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800" dirty="0" err="1" smtClean="0">
                <a:latin typeface="Courier"/>
                <a:cs typeface="Courier"/>
              </a:rPr>
              <a:t>DisjointClasses(Used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 err="1" smtClean="0">
                <a:latin typeface="Courier"/>
                <a:cs typeface="Courier"/>
              </a:rPr>
              <a:t>WasTriggeredBy</a:t>
            </a:r>
            <a:r>
              <a:rPr lang="en-US" sz="1800" dirty="0" smtClean="0">
                <a:latin typeface="Courier"/>
                <a:cs typeface="Courier"/>
              </a:rPr>
              <a:t>)</a:t>
            </a:r>
          </a:p>
          <a:p>
            <a:pPr>
              <a:buNone/>
            </a:pPr>
            <a:r>
              <a:rPr lang="en-US" sz="1800" dirty="0" err="1" smtClean="0">
                <a:latin typeface="Courier"/>
                <a:cs typeface="Courier"/>
              </a:rPr>
              <a:t>DisjointClasses(Used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 err="1" smtClean="0">
                <a:latin typeface="Courier"/>
                <a:cs typeface="Courier"/>
              </a:rPr>
              <a:t>WasControlledBy</a:t>
            </a:r>
            <a:r>
              <a:rPr lang="en-US" sz="1800" dirty="0" smtClean="0">
                <a:latin typeface="Courier"/>
                <a:cs typeface="Courier"/>
              </a:rPr>
              <a:t>)</a:t>
            </a:r>
          </a:p>
          <a:p>
            <a:pPr>
              <a:buNone/>
            </a:pPr>
            <a:r>
              <a:rPr lang="en-US" sz="1800" dirty="0" err="1" smtClean="0">
                <a:latin typeface="Courier"/>
                <a:cs typeface="Courier"/>
              </a:rPr>
              <a:t>DisjointClasses(Used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 err="1" smtClean="0">
                <a:latin typeface="Courier"/>
                <a:cs typeface="Courier"/>
              </a:rPr>
              <a:t>WasDerivedFrom</a:t>
            </a:r>
            <a:r>
              <a:rPr lang="en-US" sz="1800" dirty="0" smtClean="0">
                <a:latin typeface="Courier"/>
                <a:cs typeface="Courier"/>
              </a:rPr>
              <a:t>)</a:t>
            </a:r>
          </a:p>
          <a:p>
            <a:pPr>
              <a:buNone/>
            </a:pPr>
            <a:r>
              <a:rPr lang="en-US" sz="1800" dirty="0" err="1" smtClean="0">
                <a:latin typeface="Courier"/>
                <a:cs typeface="Courier"/>
              </a:rPr>
              <a:t>DisjointClasses(Used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 err="1" smtClean="0">
                <a:latin typeface="Courier"/>
                <a:cs typeface="Courier"/>
              </a:rPr>
              <a:t>WasGeneratedBy</a:t>
            </a:r>
            <a:r>
              <a:rPr lang="en-US" sz="1800" dirty="0" smtClean="0">
                <a:latin typeface="Courier"/>
                <a:cs typeface="Courier"/>
              </a:rPr>
              <a:t>)</a:t>
            </a:r>
          </a:p>
          <a:p>
            <a:pPr>
              <a:buNone/>
            </a:pPr>
            <a:endParaRPr lang="en-US" sz="1800" dirty="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OWL Ontology for OPM (1)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pc1:p5 a </a:t>
            </a:r>
            <a:r>
              <a:rPr lang="en-US" sz="1800" dirty="0" err="1" smtClean="0">
                <a:latin typeface="Courier"/>
                <a:cs typeface="Courier"/>
              </a:rPr>
              <a:t>opm:Process</a:t>
            </a:r>
            <a:r>
              <a:rPr lang="en-US" sz="1800" dirty="0" smtClean="0">
                <a:latin typeface="Courier"/>
                <a:cs typeface="Courier"/>
              </a:rPr>
              <a:t> ;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	</a:t>
            </a:r>
            <a:r>
              <a:rPr lang="en-US" sz="1800" dirty="0" err="1" smtClean="0">
                <a:latin typeface="Courier"/>
                <a:cs typeface="Courier"/>
              </a:rPr>
              <a:t>opm:account</a:t>
            </a:r>
            <a:r>
              <a:rPr lang="en-US" sz="1800" dirty="0" smtClean="0">
                <a:latin typeface="Courier"/>
                <a:cs typeface="Courier"/>
              </a:rPr>
              <a:t> pc1:black ;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	</a:t>
            </a:r>
            <a:r>
              <a:rPr lang="en-US" sz="1800" dirty="0" err="1" smtClean="0">
                <a:latin typeface="Courier"/>
                <a:cs typeface="Courier"/>
              </a:rPr>
              <a:t>opm:label</a:t>
            </a:r>
            <a:r>
              <a:rPr lang="en-US" sz="1800" dirty="0" smtClean="0">
                <a:latin typeface="Courier"/>
                <a:cs typeface="Courier"/>
              </a:rPr>
              <a:t> "</a:t>
            </a:r>
            <a:r>
              <a:rPr lang="en-US" sz="1800" dirty="0" err="1" smtClean="0">
                <a:latin typeface="Courier"/>
                <a:cs typeface="Courier"/>
              </a:rPr>
              <a:t>Reslice</a:t>
            </a:r>
            <a:r>
              <a:rPr lang="en-US" sz="1800" dirty="0" smtClean="0">
                <a:latin typeface="Courier"/>
                <a:cs typeface="Courier"/>
              </a:rPr>
              <a:t> 1" .</a:t>
            </a:r>
          </a:p>
          <a:p>
            <a:pPr>
              <a:buNone/>
            </a:pPr>
            <a:endParaRPr lang="en-US" sz="18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pc1:an1_p5 a </a:t>
            </a:r>
            <a:r>
              <a:rPr lang="en-US" sz="1800" dirty="0" err="1" smtClean="0">
                <a:latin typeface="Courier"/>
                <a:cs typeface="Courier"/>
              </a:rPr>
              <a:t>opm:Annotation</a:t>
            </a:r>
            <a:r>
              <a:rPr lang="en-US" sz="1800" dirty="0" smtClean="0">
                <a:latin typeface="Courier"/>
                <a:cs typeface="Courier"/>
              </a:rPr>
              <a:t> .</a:t>
            </a:r>
          </a:p>
          <a:p>
            <a:pPr>
              <a:buNone/>
            </a:pPr>
            <a:endParaRPr lang="en-US" sz="18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pc1:pr_18 a </a:t>
            </a:r>
            <a:r>
              <a:rPr lang="en-US" sz="1800" dirty="0" err="1" smtClean="0">
                <a:latin typeface="Courier"/>
                <a:cs typeface="Courier"/>
              </a:rPr>
              <a:t>opm:Property</a:t>
            </a:r>
            <a:r>
              <a:rPr lang="en-US" sz="1800" dirty="0" smtClean="0">
                <a:latin typeface="Courier"/>
                <a:cs typeface="Courier"/>
              </a:rPr>
              <a:t> ;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	</a:t>
            </a:r>
            <a:r>
              <a:rPr lang="en-US" sz="1800" dirty="0" err="1" smtClean="0">
                <a:latin typeface="Courier"/>
                <a:cs typeface="Courier"/>
              </a:rPr>
              <a:t>opm:uri</a:t>
            </a:r>
            <a:r>
              <a:rPr lang="en-US" sz="1800" dirty="0" smtClean="0">
                <a:latin typeface="Courier"/>
                <a:cs typeface="Courier"/>
              </a:rPr>
              <a:t> "http://</a:t>
            </a:r>
            <a:r>
              <a:rPr lang="en-US" sz="1800" dirty="0" err="1" smtClean="0">
                <a:latin typeface="Courier"/>
                <a:cs typeface="Courier"/>
              </a:rPr>
              <a:t>openprovenance.org/primitives#primitive</a:t>
            </a:r>
            <a:r>
              <a:rPr lang="en-US" sz="1800" dirty="0" smtClean="0">
                <a:latin typeface="Courier"/>
                <a:cs typeface="Courier"/>
              </a:rPr>
              <a:t>" ;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	</a:t>
            </a:r>
            <a:r>
              <a:rPr lang="en-US" sz="1800" dirty="0" err="1" smtClean="0">
                <a:latin typeface="Courier"/>
                <a:cs typeface="Courier"/>
              </a:rPr>
              <a:t>opm:value</a:t>
            </a:r>
            <a:r>
              <a:rPr lang="en-US" sz="1800" dirty="0" smtClean="0">
                <a:latin typeface="Courier"/>
                <a:cs typeface="Courier"/>
              </a:rPr>
              <a:t> "http://</a:t>
            </a:r>
            <a:r>
              <a:rPr lang="en-US" sz="1800" dirty="0" err="1" smtClean="0">
                <a:latin typeface="Courier"/>
                <a:cs typeface="Courier"/>
              </a:rPr>
              <a:t>openprovenance.org/primitives#reslice</a:t>
            </a:r>
            <a:r>
              <a:rPr lang="en-US" sz="1800" dirty="0" smtClean="0">
                <a:latin typeface="Courier"/>
                <a:cs typeface="Courier"/>
              </a:rPr>
              <a:t>" .</a:t>
            </a:r>
          </a:p>
          <a:p>
            <a:pPr>
              <a:buNone/>
            </a:pPr>
            <a:endParaRPr lang="en-US" sz="18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pc1:an1_p5 </a:t>
            </a:r>
            <a:r>
              <a:rPr lang="en-US" sz="1800" dirty="0" err="1" smtClean="0">
                <a:latin typeface="Courier"/>
                <a:cs typeface="Courier"/>
              </a:rPr>
              <a:t>opm:property</a:t>
            </a:r>
            <a:r>
              <a:rPr lang="en-US" sz="1800" dirty="0" smtClean="0">
                <a:latin typeface="Courier"/>
                <a:cs typeface="Courier"/>
              </a:rPr>
              <a:t> pc1:pr_18 .</a:t>
            </a:r>
          </a:p>
          <a:p>
            <a:pPr>
              <a:buNone/>
            </a:pPr>
            <a:endParaRPr lang="en-US" sz="18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pc1:p5 </a:t>
            </a:r>
            <a:r>
              <a:rPr lang="en-US" sz="1800" dirty="0" err="1" smtClean="0">
                <a:latin typeface="Courier"/>
                <a:cs typeface="Courier"/>
              </a:rPr>
              <a:t>opm:annotation</a:t>
            </a:r>
            <a:r>
              <a:rPr lang="en-US" sz="1800" dirty="0" smtClean="0">
                <a:latin typeface="Courier"/>
                <a:cs typeface="Courier"/>
              </a:rPr>
              <a:t> pc1:an1_p5 .</a:t>
            </a:r>
          </a:p>
          <a:p>
            <a:pPr>
              <a:buNone/>
            </a:pPr>
            <a:endParaRPr lang="en-US" sz="18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pc1:u_103 a </a:t>
            </a:r>
            <a:r>
              <a:rPr lang="en-US" sz="1800" dirty="0" err="1" smtClean="0">
                <a:latin typeface="Courier"/>
                <a:cs typeface="Courier"/>
              </a:rPr>
              <a:t>opm:Used</a:t>
            </a:r>
            <a:r>
              <a:rPr lang="en-US" sz="1800" dirty="0" smtClean="0">
                <a:latin typeface="Courier"/>
                <a:cs typeface="Courier"/>
              </a:rPr>
              <a:t> ;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	</a:t>
            </a:r>
            <a:r>
              <a:rPr lang="en-US" sz="1800" dirty="0" err="1" smtClean="0">
                <a:latin typeface="Courier"/>
                <a:cs typeface="Courier"/>
              </a:rPr>
              <a:t>opm:effect</a:t>
            </a:r>
            <a:r>
              <a:rPr lang="en-US" sz="1800" dirty="0" smtClean="0">
                <a:latin typeface="Courier"/>
                <a:cs typeface="Courier"/>
              </a:rPr>
              <a:t> pc1:p1 ;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	</a:t>
            </a:r>
            <a:r>
              <a:rPr lang="en-US" sz="1800" dirty="0" err="1" smtClean="0">
                <a:latin typeface="Courier"/>
                <a:cs typeface="Courier"/>
              </a:rPr>
              <a:t>opm:role</a:t>
            </a:r>
            <a:r>
              <a:rPr lang="en-US" sz="1800" dirty="0" smtClean="0">
                <a:latin typeface="Courier"/>
                <a:cs typeface="Courier"/>
              </a:rPr>
              <a:t> pc1:r_102 ;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	</a:t>
            </a:r>
            <a:r>
              <a:rPr lang="en-US" sz="1800" dirty="0" err="1" smtClean="0">
                <a:latin typeface="Courier"/>
                <a:cs typeface="Courier"/>
              </a:rPr>
              <a:t>opm:cause</a:t>
            </a:r>
            <a:r>
              <a:rPr lang="en-US" sz="1800" dirty="0" smtClean="0">
                <a:latin typeface="Courier"/>
                <a:cs typeface="Courier"/>
              </a:rPr>
              <a:t> pc1:a3 ;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	</a:t>
            </a:r>
            <a:r>
              <a:rPr lang="en-US" sz="1800" dirty="0" err="1" smtClean="0">
                <a:latin typeface="Courier"/>
                <a:cs typeface="Courier"/>
              </a:rPr>
              <a:t>opm:account</a:t>
            </a:r>
            <a:r>
              <a:rPr lang="en-US" sz="1800" dirty="0" smtClean="0">
                <a:latin typeface="Courier"/>
                <a:cs typeface="Courier"/>
              </a:rPr>
              <a:t> pc1:black .</a:t>
            </a:r>
          </a:p>
          <a:p>
            <a:pPr>
              <a:buNone/>
            </a:pPr>
            <a:endParaRPr lang="en-US" sz="1800" dirty="0" smtClean="0">
              <a:latin typeface="Courier"/>
              <a:cs typeface="Courier"/>
            </a:endParaRPr>
          </a:p>
          <a:p>
            <a:pPr>
              <a:buNone/>
            </a:pPr>
            <a:endParaRPr lang="en-US" sz="18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pc1:gr_273 a </a:t>
            </a:r>
            <a:r>
              <a:rPr lang="en-US" sz="1800" dirty="0" err="1" smtClean="0">
                <a:latin typeface="Courier"/>
                <a:cs typeface="Courier"/>
              </a:rPr>
              <a:t>opm:OPMGraph</a:t>
            </a:r>
            <a:r>
              <a:rPr lang="en-US" sz="1800" dirty="0" smtClean="0">
                <a:latin typeface="Courier"/>
                <a:cs typeface="Courier"/>
              </a:rPr>
              <a:t> ;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	</a:t>
            </a:r>
            <a:r>
              <a:rPr lang="en-US" sz="1800" dirty="0" err="1" smtClean="0">
                <a:latin typeface="Courier"/>
                <a:cs typeface="Courier"/>
              </a:rPr>
              <a:t>opm:hasAccount</a:t>
            </a:r>
            <a:r>
              <a:rPr lang="en-US" sz="1800" dirty="0" smtClean="0">
                <a:latin typeface="Courier"/>
                <a:cs typeface="Courier"/>
              </a:rPr>
              <a:t> pc1:black ;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	</a:t>
            </a:r>
            <a:r>
              <a:rPr lang="en-US" sz="1800" dirty="0" err="1" smtClean="0">
                <a:latin typeface="Courier"/>
                <a:cs typeface="Courier"/>
              </a:rPr>
              <a:t>opm:hasProcess</a:t>
            </a:r>
            <a:r>
              <a:rPr lang="en-US" sz="1800" dirty="0" smtClean="0">
                <a:latin typeface="Courier"/>
                <a:cs typeface="Courier"/>
              </a:rPr>
              <a:t> pc1:p5 , ...;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	</a:t>
            </a:r>
            <a:r>
              <a:rPr lang="en-US" sz="1800" dirty="0" err="1" smtClean="0">
                <a:latin typeface="Courier"/>
                <a:cs typeface="Courier"/>
              </a:rPr>
              <a:t>opm:hasArtifact</a:t>
            </a:r>
            <a:r>
              <a:rPr lang="en-US" sz="1800" dirty="0" smtClean="0">
                <a:latin typeface="Courier"/>
                <a:cs typeface="Courier"/>
              </a:rPr>
              <a:t> pc1:a25p, ...;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	</a:t>
            </a:r>
            <a:r>
              <a:rPr lang="en-US" sz="1800" dirty="0" err="1" smtClean="0">
                <a:latin typeface="Courier"/>
                <a:cs typeface="Courier"/>
              </a:rPr>
              <a:t>opm:hasDependency</a:t>
            </a:r>
            <a:r>
              <a:rPr lang="en-US" sz="1800" dirty="0" smtClean="0">
                <a:latin typeface="Courier"/>
                <a:cs typeface="Courier"/>
              </a:rPr>
              <a:t> pc1:u_103, ...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OWL Ontology for OPM (1)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Limitations</a:t>
            </a:r>
          </a:p>
          <a:p>
            <a:pPr lvl="1"/>
            <a:r>
              <a:rPr lang="en-US" dirty="0" smtClean="0"/>
              <a:t>OPM edges are reified, i.e. represented as classes and not properties</a:t>
            </a:r>
          </a:p>
          <a:p>
            <a:pPr lvl="1"/>
            <a:r>
              <a:rPr lang="en-US" dirty="0" smtClean="0"/>
              <a:t>Transitive closure of OPM edges cannot be expressed </a:t>
            </a:r>
          </a:p>
          <a:p>
            <a:pPr lvl="1"/>
            <a:r>
              <a:rPr lang="en-US" dirty="0" smtClean="0"/>
              <a:t>Annotations are reified too</a:t>
            </a:r>
          </a:p>
          <a:p>
            <a:pPr lvl="1"/>
            <a:r>
              <a:rPr lang="en-US" dirty="0" smtClean="0"/>
              <a:t>Not natural RDF representation</a:t>
            </a:r>
          </a:p>
          <a:p>
            <a:r>
              <a:rPr lang="en-US" dirty="0" smtClean="0"/>
              <a:t>See </a:t>
            </a:r>
            <a:r>
              <a:rPr lang="en-US" dirty="0" smtClean="0">
                <a:hlinkClick r:id="rId2"/>
              </a:rPr>
              <a:t>http://www.jenitennison.com/blog/node/142</a:t>
            </a:r>
            <a:r>
              <a:rPr lang="en-US" dirty="0" smtClean="0"/>
              <a:t> for a discussion</a:t>
            </a:r>
          </a:p>
          <a:p>
            <a:r>
              <a:rPr lang="en-US" dirty="0" smtClean="0"/>
              <a:t>But fully compatible with XML!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RDF Binding and OWL Inferences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OWL Ontology for OPM (2)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Define properties to represent OPM edges</a:t>
            </a:r>
          </a:p>
          <a:p>
            <a:r>
              <a:rPr lang="en-US" dirty="0" smtClean="0"/>
              <a:t>Use OWL property chains to infer these edges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3: Aims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In this session, you will learn about:</a:t>
            </a:r>
          </a:p>
          <a:p>
            <a:r>
              <a:rPr lang="en-US" dirty="0" smtClean="0"/>
              <a:t>The XML Schema for OPM</a:t>
            </a:r>
          </a:p>
          <a:p>
            <a:r>
              <a:rPr lang="en-US" dirty="0" smtClean="0"/>
              <a:t>The OWL ontology for OPM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OWL Ontology for OPM (2)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1800" dirty="0" smtClean="0">
                <a:cs typeface="Courier"/>
              </a:rPr>
              <a:t>// Class: http://</a:t>
            </a:r>
            <a:r>
              <a:rPr lang="en-US" sz="1800" dirty="0" err="1" smtClean="0">
                <a:cs typeface="Courier"/>
              </a:rPr>
              <a:t>openprovenance.org/ontology#Used</a:t>
            </a:r>
            <a:endParaRPr lang="en-US" sz="1800" dirty="0" smtClean="0">
              <a:cs typeface="Courier"/>
            </a:endParaRPr>
          </a:p>
          <a:p>
            <a:pPr>
              <a:buNone/>
            </a:pPr>
            <a:endParaRPr lang="en-US" sz="18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800" dirty="0" err="1" smtClean="0">
                <a:latin typeface="Courier"/>
                <a:cs typeface="Courier"/>
              </a:rPr>
              <a:t>SubClassOf(Used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 err="1" smtClean="0">
                <a:latin typeface="Courier"/>
                <a:cs typeface="Courier"/>
              </a:rPr>
              <a:t>ObjectSomeValuesFrom(causeUsed</a:t>
            </a:r>
            <a:r>
              <a:rPr lang="en-US" sz="1800" dirty="0" smtClean="0">
                <a:latin typeface="Courier"/>
                <a:cs typeface="Courier"/>
              </a:rPr>
              <a:t> Artifact))</a:t>
            </a:r>
          </a:p>
          <a:p>
            <a:pPr>
              <a:buNone/>
            </a:pPr>
            <a:r>
              <a:rPr lang="en-US" sz="1800" dirty="0" err="1" smtClean="0">
                <a:latin typeface="Courier"/>
                <a:cs typeface="Courier"/>
              </a:rPr>
              <a:t>SubClassOf(Used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 err="1" smtClean="0">
                <a:latin typeface="Courier"/>
                <a:cs typeface="Courier"/>
              </a:rPr>
              <a:t>ObjectSomeValuesFrom(role</a:t>
            </a:r>
            <a:r>
              <a:rPr lang="en-US" sz="1800" dirty="0" smtClean="0">
                <a:latin typeface="Courier"/>
                <a:cs typeface="Courier"/>
              </a:rPr>
              <a:t> Role))</a:t>
            </a:r>
          </a:p>
          <a:p>
            <a:pPr>
              <a:buNone/>
            </a:pPr>
            <a:r>
              <a:rPr lang="en-US" sz="1800" dirty="0" err="1" smtClean="0">
                <a:latin typeface="Courier"/>
                <a:cs typeface="Courier"/>
              </a:rPr>
              <a:t>SubClassOf(Used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 err="1" smtClean="0">
                <a:latin typeface="Courier"/>
                <a:cs typeface="Courier"/>
              </a:rPr>
              <a:t>ObjectSomeValuesFrom(effectUsed</a:t>
            </a:r>
            <a:r>
              <a:rPr lang="en-US" sz="1800" dirty="0" smtClean="0">
                <a:latin typeface="Courier"/>
                <a:cs typeface="Courier"/>
              </a:rPr>
              <a:t> Process))</a:t>
            </a:r>
          </a:p>
          <a:p>
            <a:pPr>
              <a:buNone/>
            </a:pPr>
            <a:r>
              <a:rPr lang="en-US" sz="1800" dirty="0" err="1" smtClean="0">
                <a:latin typeface="Courier"/>
                <a:cs typeface="Courier"/>
              </a:rPr>
              <a:t>SubClassOf(Used</a:t>
            </a:r>
            <a:r>
              <a:rPr lang="en-US" sz="1800" dirty="0" smtClean="0">
                <a:latin typeface="Courier"/>
                <a:cs typeface="Courier"/>
              </a:rPr>
              <a:t> Edge)</a:t>
            </a:r>
          </a:p>
          <a:p>
            <a:pPr>
              <a:buNone/>
            </a:pPr>
            <a:endParaRPr lang="en-US" sz="18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800" dirty="0" smtClean="0">
                <a:cs typeface="Courier"/>
              </a:rPr>
              <a:t>// Object property: http://</a:t>
            </a:r>
            <a:r>
              <a:rPr lang="en-US" sz="1800" dirty="0" err="1" smtClean="0">
                <a:cs typeface="Courier"/>
              </a:rPr>
              <a:t>openprovenance.org/ontology#_used</a:t>
            </a:r>
            <a:endParaRPr lang="en-US" sz="1800" dirty="0" smtClean="0">
              <a:cs typeface="Courier"/>
            </a:endParaRPr>
          </a:p>
          <a:p>
            <a:pPr>
              <a:buNone/>
            </a:pPr>
            <a:endParaRPr lang="en-US" sz="18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800" dirty="0" err="1" smtClean="0">
                <a:latin typeface="Courier"/>
                <a:cs typeface="Courier"/>
              </a:rPr>
              <a:t>SubObjectPropertyOf(_used</a:t>
            </a:r>
            <a:r>
              <a:rPr lang="en-US" sz="1800" dirty="0" smtClean="0">
                <a:latin typeface="Courier"/>
                <a:cs typeface="Courier"/>
              </a:rPr>
              <a:t> _</a:t>
            </a:r>
            <a:r>
              <a:rPr lang="en-US" sz="1800" dirty="0" err="1" smtClean="0">
                <a:latin typeface="Courier"/>
                <a:cs typeface="Courier"/>
              </a:rPr>
              <a:t>used_star</a:t>
            </a:r>
            <a:r>
              <a:rPr lang="en-US" sz="1800" dirty="0" smtClean="0">
                <a:latin typeface="Courier"/>
                <a:cs typeface="Courier"/>
              </a:rPr>
              <a:t>)</a:t>
            </a:r>
          </a:p>
          <a:p>
            <a:pPr>
              <a:buNone/>
            </a:pPr>
            <a:r>
              <a:rPr lang="en-US" sz="1800" dirty="0" err="1" smtClean="0">
                <a:latin typeface="Courier"/>
                <a:cs typeface="Courier"/>
              </a:rPr>
              <a:t>ObjectPropertyDomain(_used</a:t>
            </a:r>
            <a:r>
              <a:rPr lang="en-US" sz="1800" dirty="0" smtClean="0">
                <a:latin typeface="Courier"/>
                <a:cs typeface="Courier"/>
              </a:rPr>
              <a:t> Process)</a:t>
            </a:r>
          </a:p>
          <a:p>
            <a:pPr>
              <a:buNone/>
            </a:pPr>
            <a:r>
              <a:rPr lang="en-US" sz="1800" dirty="0" err="1" smtClean="0">
                <a:latin typeface="Courier"/>
                <a:cs typeface="Courier"/>
              </a:rPr>
              <a:t>ObjectPropertyRange(_used</a:t>
            </a:r>
            <a:r>
              <a:rPr lang="en-US" sz="1800" dirty="0" smtClean="0">
                <a:latin typeface="Courier"/>
                <a:cs typeface="Courier"/>
              </a:rPr>
              <a:t> Artifact) 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SubObjectPropertyOf(SubObjectPropertyChain(effectUsed-1 </a:t>
            </a:r>
            <a:r>
              <a:rPr lang="en-US" sz="1800" dirty="0" err="1" smtClean="0">
                <a:latin typeface="Courier"/>
                <a:cs typeface="Courier"/>
              </a:rPr>
              <a:t>causeUsed</a:t>
            </a:r>
            <a:r>
              <a:rPr lang="en-US" sz="1800" dirty="0" smtClean="0">
                <a:latin typeface="Courier"/>
                <a:cs typeface="Courier"/>
              </a:rPr>
              <a:t>) _used)</a:t>
            </a:r>
          </a:p>
          <a:p>
            <a:pPr>
              <a:buNone/>
            </a:pPr>
            <a:endParaRPr lang="en-US" sz="18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800" dirty="0" smtClean="0">
                <a:cs typeface="Courier"/>
              </a:rPr>
              <a:t>// Object property: http://</a:t>
            </a:r>
            <a:r>
              <a:rPr lang="en-US" sz="1800" dirty="0" err="1" smtClean="0">
                <a:cs typeface="Courier"/>
              </a:rPr>
              <a:t>openprovenance.org/ontology#_used_star</a:t>
            </a:r>
            <a:endParaRPr lang="en-US" sz="1800" dirty="0" smtClean="0">
              <a:cs typeface="Courier"/>
            </a:endParaRPr>
          </a:p>
          <a:p>
            <a:pPr>
              <a:buNone/>
            </a:pPr>
            <a:endParaRPr lang="en-US" sz="18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800" dirty="0" err="1" smtClean="0">
                <a:latin typeface="Courier"/>
                <a:cs typeface="Courier"/>
              </a:rPr>
              <a:t>ObjectPropertyDomain(_used_star</a:t>
            </a:r>
            <a:r>
              <a:rPr lang="en-US" sz="1800" dirty="0" smtClean="0">
                <a:latin typeface="Courier"/>
                <a:cs typeface="Courier"/>
              </a:rPr>
              <a:t> Process)</a:t>
            </a:r>
          </a:p>
          <a:p>
            <a:pPr>
              <a:buNone/>
            </a:pPr>
            <a:r>
              <a:rPr lang="en-US" sz="1800" dirty="0" err="1" smtClean="0">
                <a:latin typeface="Courier"/>
                <a:cs typeface="Courier"/>
              </a:rPr>
              <a:t>ObjectPropertyRange(_used_star</a:t>
            </a:r>
            <a:r>
              <a:rPr lang="en-US" sz="1800" dirty="0" smtClean="0">
                <a:latin typeface="Courier"/>
                <a:cs typeface="Courier"/>
              </a:rPr>
              <a:t> Artifact)</a:t>
            </a:r>
          </a:p>
          <a:p>
            <a:pPr>
              <a:buNone/>
            </a:pPr>
            <a:r>
              <a:rPr lang="en-US" sz="1800" dirty="0" err="1" smtClean="0">
                <a:latin typeface="Courier"/>
                <a:cs typeface="Courier"/>
              </a:rPr>
              <a:t>SubObjectPropertyOf(</a:t>
            </a:r>
            <a:r>
              <a:rPr lang="en-US" sz="1730" dirty="0" err="1" smtClean="0">
                <a:latin typeface="Courier"/>
                <a:cs typeface="Courier"/>
              </a:rPr>
              <a:t>SubObjectPropertyChain(_used</a:t>
            </a:r>
            <a:r>
              <a:rPr lang="en-US" sz="1730" dirty="0" smtClean="0">
                <a:latin typeface="Courier"/>
                <a:cs typeface="Courier"/>
              </a:rPr>
              <a:t> _</a:t>
            </a:r>
            <a:r>
              <a:rPr lang="en-US" sz="1730" dirty="0" err="1" smtClean="0">
                <a:latin typeface="Courier"/>
                <a:cs typeface="Courier"/>
              </a:rPr>
              <a:t>wasDerivedFrom_star</a:t>
            </a:r>
            <a:r>
              <a:rPr lang="en-US" sz="1730" dirty="0" smtClean="0">
                <a:latin typeface="Courier"/>
                <a:cs typeface="Courier"/>
              </a:rPr>
              <a:t>) </a:t>
            </a:r>
          </a:p>
          <a:p>
            <a:pPr>
              <a:buNone/>
            </a:pPr>
            <a:r>
              <a:rPr lang="en-US" sz="1800" dirty="0" smtClean="0">
                <a:latin typeface="Courier"/>
                <a:cs typeface="Courier"/>
              </a:rPr>
              <a:t>                    _</a:t>
            </a:r>
            <a:r>
              <a:rPr lang="en-US" sz="1800" dirty="0" err="1" smtClean="0">
                <a:latin typeface="Courier"/>
                <a:cs typeface="Courier"/>
              </a:rPr>
              <a:t>used_star</a:t>
            </a:r>
            <a:r>
              <a:rPr lang="en-US" sz="1800" dirty="0" smtClean="0">
                <a:latin typeface="Courier"/>
                <a:cs typeface="Courier"/>
              </a:rPr>
              <a:t>)</a:t>
            </a:r>
          </a:p>
          <a:p>
            <a:pPr>
              <a:buNone/>
            </a:pPr>
            <a:endParaRPr lang="en-US" sz="1800" dirty="0" smtClean="0">
              <a:latin typeface="Courier"/>
              <a:cs typeface="Courier"/>
            </a:endParaRPr>
          </a:p>
          <a:p>
            <a:pPr>
              <a:buNone/>
            </a:pPr>
            <a:endParaRPr lang="en-US" sz="1800" dirty="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OWL Ontology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OPM inferences could alternatively be encoded as SWRL rules</a:t>
            </a:r>
          </a:p>
          <a:p>
            <a:r>
              <a:rPr lang="en-US" dirty="0" smtClean="0"/>
              <a:t>Problematic in the presence of multiple accounts: it is meaningless to make inference over properties corresponding to edges belonging to multiple accounts</a:t>
            </a:r>
          </a:p>
          <a:p>
            <a:r>
              <a:rPr lang="en-US" dirty="0" smtClean="0"/>
              <a:t>A solution is to use named graphs to represent accounts</a:t>
            </a:r>
          </a:p>
          <a:p>
            <a:r>
              <a:rPr lang="en-US" dirty="0" smtClean="0"/>
              <a:t>What is the semantics of </a:t>
            </a:r>
            <a:r>
              <a:rPr lang="en-US" dirty="0" err="1" smtClean="0"/>
              <a:t>OWL+SWRL+Named</a:t>
            </a:r>
            <a:r>
              <a:rPr lang="en-US" dirty="0" smtClean="0"/>
              <a:t> </a:t>
            </a:r>
            <a:r>
              <a:rPr lang="en-US" dirty="0" err="1" smtClean="0"/>
              <a:t>Graphs+SPARQL</a:t>
            </a:r>
            <a:r>
              <a:rPr lang="en-US" dirty="0" smtClean="0"/>
              <a:t>? What is the complexity?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on OPM Bindings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Two compatible bindings for RDF and XML, with lossless </a:t>
            </a:r>
            <a:r>
              <a:rPr lang="en-US" dirty="0" smtClean="0"/>
              <a:t>conversions (up to </a:t>
            </a:r>
            <a:r>
              <a:rPr lang="en-US" smtClean="0"/>
              <a:t>node naming)</a:t>
            </a:r>
          </a:p>
          <a:p>
            <a:r>
              <a:rPr lang="en-US" dirty="0" smtClean="0"/>
              <a:t>Converter makes extra-assumptions on identifiers (</a:t>
            </a:r>
            <a:r>
              <a:rPr lang="en-US" dirty="0" err="1" smtClean="0"/>
              <a:t>xs:ID</a:t>
            </a:r>
            <a:r>
              <a:rPr lang="en-US" dirty="0" smtClean="0"/>
              <a:t> in XML schema and URI in RDF)</a:t>
            </a:r>
          </a:p>
          <a:p>
            <a:r>
              <a:rPr lang="en-US" dirty="0" smtClean="0"/>
              <a:t>Scope of an OPM graph is not clear in RDF</a:t>
            </a:r>
          </a:p>
          <a:p>
            <a:r>
              <a:rPr lang="en-US" dirty="0" smtClean="0"/>
              <a:t>What other binding would be useful?</a:t>
            </a:r>
          </a:p>
          <a:p>
            <a:r>
              <a:rPr lang="en-US" dirty="0" smtClean="0"/>
              <a:t>Challenges in implementing OPM with Semantic Web technologies</a:t>
            </a:r>
          </a:p>
          <a:p>
            <a:r>
              <a:rPr lang="en-US" dirty="0" smtClean="0"/>
              <a:t>Jun Zhao’s OPMV is an emerging alternative serialization of OPM in RDF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Session 3: Contents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OPM Layered Architecture</a:t>
            </a:r>
          </a:p>
          <a:p>
            <a:r>
              <a:rPr lang="en-GB" dirty="0" smtClean="0"/>
              <a:t>XML Binding</a:t>
            </a:r>
          </a:p>
          <a:p>
            <a:r>
              <a:rPr lang="en-GB" dirty="0" smtClean="0"/>
              <a:t>RDF Binding</a:t>
            </a:r>
          </a:p>
          <a:p>
            <a:r>
              <a:rPr lang="en-GB" dirty="0" smtClean="0"/>
              <a:t>RDF Binding with OWL Inferences</a:t>
            </a:r>
          </a:p>
          <a:p>
            <a:r>
              <a:rPr lang="en-GB" dirty="0" smtClean="0"/>
              <a:t>Conclusion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OPM Layered Architecture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OPM Layered Model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057400" y="5486400"/>
            <a:ext cx="5029200" cy="1066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OPM Core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057400" y="4114800"/>
            <a:ext cx="5029200" cy="1066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OPM Essential Profiles: Collections, Attribution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057400" y="2743200"/>
            <a:ext cx="5029200" cy="1066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OPM Domain Specialization: Workflow, Web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rot="16200000">
            <a:off x="-762000" y="4114800"/>
            <a:ext cx="3810000" cy="1066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Technology Bindings: XML, RDF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791200" y="5486400"/>
            <a:ext cx="1295400" cy="1066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OPM Sig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rot="16200000">
            <a:off x="6172200" y="4114800"/>
            <a:ext cx="3810000" cy="1066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OPM based APIs: record, query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2A5E6-C795-E749-AFB5-1A3F91A885F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 advTm="133233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XML Binding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OPM Graph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600201"/>
            <a:ext cx="9144000" cy="3962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&lt;</a:t>
            </a:r>
            <a:r>
              <a:rPr lang="en-US" sz="1600" dirty="0" err="1" smtClean="0">
                <a:latin typeface="Courier"/>
                <a:cs typeface="Courier"/>
              </a:rPr>
              <a:t>opm:opmGraph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xmlns:opm</a:t>
            </a:r>
            <a:r>
              <a:rPr lang="en-US" sz="1600" dirty="0" smtClean="0">
                <a:latin typeface="Courier"/>
                <a:cs typeface="Courier"/>
              </a:rPr>
              <a:t>="http://openprovenance.org/model/v1.1.a" 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              </a:t>
            </a:r>
            <a:r>
              <a:rPr lang="en-US" sz="1600" dirty="0" err="1" smtClean="0">
                <a:latin typeface="Courier"/>
                <a:cs typeface="Courier"/>
              </a:rPr>
              <a:t>xmlns:xsi</a:t>
            </a:r>
            <a:r>
              <a:rPr lang="en-US" sz="1600" dirty="0" smtClean="0">
                <a:latin typeface="Courier"/>
                <a:cs typeface="Courier"/>
              </a:rPr>
              <a:t>="http://www.w3.org/2001/XMLSchema-instance"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              </a:t>
            </a:r>
            <a:r>
              <a:rPr lang="en-US" sz="1600" dirty="0" err="1" smtClean="0">
                <a:latin typeface="Courier"/>
                <a:cs typeface="Courier"/>
              </a:rPr>
              <a:t>xmlns:xsd</a:t>
            </a:r>
            <a:r>
              <a:rPr lang="en-US" sz="1600" dirty="0" smtClean="0">
                <a:latin typeface="Courier"/>
                <a:cs typeface="Courier"/>
              </a:rPr>
              <a:t>="http://www.w3.org/2001/XMLSchema" 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              </a:t>
            </a:r>
            <a:r>
              <a:rPr lang="en-US" sz="1600" dirty="0" err="1" smtClean="0">
                <a:latin typeface="Courier"/>
                <a:cs typeface="Courier"/>
              </a:rPr>
              <a:t>xmlns</a:t>
            </a:r>
            <a:r>
              <a:rPr lang="en-US" sz="1600" dirty="0" smtClean="0">
                <a:latin typeface="Courier"/>
                <a:cs typeface="Courier"/>
              </a:rPr>
              <a:t>="http://</a:t>
            </a:r>
            <a:r>
              <a:rPr lang="en-US" sz="1600" dirty="0" err="1" smtClean="0">
                <a:latin typeface="Courier"/>
                <a:cs typeface="Courier"/>
              </a:rPr>
              <a:t>example.com</a:t>
            </a:r>
            <a:r>
              <a:rPr lang="en-US" sz="1600" dirty="0" smtClean="0">
                <a:latin typeface="Courier"/>
                <a:cs typeface="Courier"/>
              </a:rPr>
              <a:t>/"&gt;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    &lt;</a:t>
            </a:r>
            <a:r>
              <a:rPr lang="en-US" sz="1600" dirty="0" err="1" smtClean="0">
                <a:latin typeface="Courier"/>
                <a:cs typeface="Courier"/>
              </a:rPr>
              <a:t>opm:accounts</a:t>
            </a:r>
            <a:r>
              <a:rPr lang="en-US" sz="1600" dirty="0" smtClean="0">
                <a:latin typeface="Courier"/>
                <a:cs typeface="Courier"/>
              </a:rPr>
              <a:t>/&gt;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    &lt;</a:t>
            </a:r>
            <a:r>
              <a:rPr lang="en-US" sz="1600" dirty="0" err="1" smtClean="0">
                <a:latin typeface="Courier"/>
                <a:cs typeface="Courier"/>
              </a:rPr>
              <a:t>opm:processes</a:t>
            </a:r>
            <a:r>
              <a:rPr lang="en-US" sz="1600" dirty="0" smtClean="0">
                <a:latin typeface="Courier"/>
                <a:cs typeface="Courier"/>
              </a:rPr>
              <a:t>&gt;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    &lt;</a:t>
            </a:r>
            <a:r>
              <a:rPr lang="en-US" sz="1600" dirty="0" err="1" smtClean="0">
                <a:latin typeface="Courier"/>
                <a:cs typeface="Courier"/>
              </a:rPr>
              <a:t>opm:artifacts</a:t>
            </a:r>
            <a:r>
              <a:rPr lang="en-US" sz="1600" dirty="0" smtClean="0">
                <a:latin typeface="Courier"/>
                <a:cs typeface="Courier"/>
              </a:rPr>
              <a:t>/&gt;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    &lt;</a:t>
            </a:r>
            <a:r>
              <a:rPr lang="en-US" sz="1600" dirty="0" err="1" smtClean="0">
                <a:latin typeface="Courier"/>
                <a:cs typeface="Courier"/>
              </a:rPr>
              <a:t>opm:agents</a:t>
            </a:r>
            <a:r>
              <a:rPr lang="en-US" sz="1600" dirty="0" smtClean="0">
                <a:latin typeface="Courier"/>
                <a:cs typeface="Courier"/>
              </a:rPr>
              <a:t>/&gt;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    &lt;</a:t>
            </a:r>
            <a:r>
              <a:rPr lang="en-US" sz="1600" dirty="0" err="1" smtClean="0">
                <a:latin typeface="Courier"/>
                <a:cs typeface="Courier"/>
              </a:rPr>
              <a:t>opm:causalDependencies</a:t>
            </a:r>
            <a:r>
              <a:rPr lang="en-US" sz="1600" dirty="0" smtClean="0">
                <a:latin typeface="Courier"/>
                <a:cs typeface="Courier"/>
              </a:rPr>
              <a:t>/&gt;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&lt;/</a:t>
            </a:r>
            <a:r>
              <a:rPr lang="en-US" sz="1600" dirty="0" err="1" smtClean="0">
                <a:latin typeface="Courier"/>
                <a:cs typeface="Courier"/>
              </a:rPr>
              <a:t>opm:opmGraph</a:t>
            </a:r>
            <a:r>
              <a:rPr lang="en-US" sz="1600" dirty="0" smtClean="0">
                <a:latin typeface="Courier"/>
                <a:cs typeface="Courier"/>
              </a:rPr>
              <a:t>&gt;</a:t>
            </a:r>
          </a:p>
          <a:p>
            <a:pPr>
              <a:buNone/>
            </a:pPr>
            <a:endParaRPr lang="en-US" sz="1600" dirty="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OPM Process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600201"/>
            <a:ext cx="9144000" cy="3962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&lt;</a:t>
            </a:r>
            <a:r>
              <a:rPr lang="en-US" sz="1600" dirty="0" err="1" smtClean="0">
                <a:latin typeface="Courier"/>
                <a:cs typeface="Courier"/>
              </a:rPr>
              <a:t>opm:process</a:t>
            </a:r>
            <a:r>
              <a:rPr lang="en-US" sz="1600" dirty="0" smtClean="0">
                <a:latin typeface="Courier"/>
                <a:cs typeface="Courier"/>
              </a:rPr>
              <a:t> id="p1"&gt;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  &lt;</a:t>
            </a:r>
            <a:r>
              <a:rPr lang="en-US" sz="1600" dirty="0" err="1" smtClean="0">
                <a:latin typeface="Courier"/>
                <a:cs typeface="Courier"/>
              </a:rPr>
              <a:t>opm:account</a:t>
            </a:r>
            <a:r>
              <a:rPr lang="en-US" sz="1600" dirty="0" smtClean="0">
                <a:latin typeface="Courier"/>
                <a:cs typeface="Courier"/>
              </a:rPr>
              <a:t> ref="black"/&gt;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  &lt;</a:t>
            </a:r>
            <a:r>
              <a:rPr lang="en-US" sz="1600" dirty="0" err="1" smtClean="0">
                <a:latin typeface="Courier"/>
                <a:cs typeface="Courier"/>
              </a:rPr>
              <a:t>opm:label</a:t>
            </a:r>
            <a:r>
              <a:rPr lang="en-US" sz="1600" dirty="0" smtClean="0">
                <a:latin typeface="Courier"/>
                <a:cs typeface="Courier"/>
              </a:rPr>
              <a:t> value="</a:t>
            </a:r>
            <a:r>
              <a:rPr lang="en-US" sz="1600" dirty="0" err="1" smtClean="0">
                <a:latin typeface="Courier"/>
                <a:cs typeface="Courier"/>
              </a:rPr>
              <a:t>align_warp</a:t>
            </a:r>
            <a:r>
              <a:rPr lang="en-US" sz="1600" dirty="0" smtClean="0">
                <a:latin typeface="Courier"/>
                <a:cs typeface="Courier"/>
              </a:rPr>
              <a:t> 1"/&gt;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  &lt;</a:t>
            </a:r>
            <a:r>
              <a:rPr lang="en-US" sz="1600" dirty="0" err="1" smtClean="0">
                <a:latin typeface="Courier"/>
                <a:cs typeface="Courier"/>
              </a:rPr>
              <a:t>opm:annotation</a:t>
            </a:r>
            <a:r>
              <a:rPr lang="en-US" sz="1600" dirty="0" smtClean="0">
                <a:latin typeface="Courier"/>
                <a:cs typeface="Courier"/>
              </a:rPr>
              <a:t> id="an1_p1"&gt;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    &lt;</a:t>
            </a:r>
            <a:r>
              <a:rPr lang="en-US" sz="1600" dirty="0" err="1" smtClean="0">
                <a:latin typeface="Courier"/>
                <a:cs typeface="Courier"/>
              </a:rPr>
              <a:t>opm:property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uri</a:t>
            </a:r>
            <a:r>
              <a:rPr lang="en-US" sz="1600" dirty="0" smtClean="0">
                <a:latin typeface="Courier"/>
                <a:cs typeface="Courier"/>
              </a:rPr>
              <a:t>="http://</a:t>
            </a:r>
            <a:r>
              <a:rPr lang="en-US" sz="1600" dirty="0" err="1" smtClean="0">
                <a:latin typeface="Courier"/>
                <a:cs typeface="Courier"/>
              </a:rPr>
              <a:t>openprovenance.org/primitives#primitive</a:t>
            </a:r>
            <a:r>
              <a:rPr lang="en-US" sz="1600" dirty="0" smtClean="0">
                <a:latin typeface="Courier"/>
                <a:cs typeface="Courier"/>
              </a:rPr>
              <a:t>"&gt;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        &lt;</a:t>
            </a:r>
            <a:r>
              <a:rPr lang="en-US" sz="1600" dirty="0" err="1" smtClean="0">
                <a:latin typeface="Courier"/>
                <a:cs typeface="Courier"/>
              </a:rPr>
              <a:t>opm:value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xsi:type</a:t>
            </a:r>
            <a:r>
              <a:rPr lang="en-US" sz="1600" dirty="0" smtClean="0">
                <a:latin typeface="Courier"/>
                <a:cs typeface="Courier"/>
              </a:rPr>
              <a:t>="</a:t>
            </a:r>
            <a:r>
              <a:rPr lang="en-US" sz="1600" dirty="0" err="1" smtClean="0">
                <a:latin typeface="Courier"/>
                <a:cs typeface="Courier"/>
              </a:rPr>
              <a:t>xsd:string</a:t>
            </a:r>
            <a:r>
              <a:rPr lang="en-US" sz="1600" dirty="0" smtClean="0">
                <a:latin typeface="Courier"/>
                <a:cs typeface="Courier"/>
              </a:rPr>
              <a:t>"&gt;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           http://</a:t>
            </a:r>
            <a:r>
              <a:rPr lang="en-US" sz="1600" dirty="0" err="1" smtClean="0">
                <a:latin typeface="Courier"/>
                <a:cs typeface="Courier"/>
              </a:rPr>
              <a:t>openprovenance.org/primitives#align_warp</a:t>
            </a:r>
            <a:endParaRPr lang="en-US" sz="16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        &lt;/</a:t>
            </a:r>
            <a:r>
              <a:rPr lang="en-US" sz="1600" dirty="0" err="1" smtClean="0">
                <a:latin typeface="Courier"/>
                <a:cs typeface="Courier"/>
              </a:rPr>
              <a:t>opm:value</a:t>
            </a:r>
            <a:r>
              <a:rPr lang="en-US" sz="1600" dirty="0" smtClean="0">
                <a:latin typeface="Courier"/>
                <a:cs typeface="Courier"/>
              </a:rPr>
              <a:t>&gt;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    &lt;/</a:t>
            </a:r>
            <a:r>
              <a:rPr lang="en-US" sz="1600" dirty="0" err="1" smtClean="0">
                <a:latin typeface="Courier"/>
                <a:cs typeface="Courier"/>
              </a:rPr>
              <a:t>opm:property</a:t>
            </a:r>
            <a:r>
              <a:rPr lang="en-US" sz="1600" dirty="0" smtClean="0">
                <a:latin typeface="Courier"/>
                <a:cs typeface="Courier"/>
              </a:rPr>
              <a:t>&gt;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  &lt;/</a:t>
            </a:r>
            <a:r>
              <a:rPr lang="en-US" sz="1600" dirty="0" err="1" smtClean="0">
                <a:latin typeface="Courier"/>
                <a:cs typeface="Courier"/>
              </a:rPr>
              <a:t>opm:annotation</a:t>
            </a:r>
            <a:r>
              <a:rPr lang="en-US" sz="1600" dirty="0" smtClean="0">
                <a:latin typeface="Courier"/>
                <a:cs typeface="Courier"/>
              </a:rPr>
              <a:t>&gt;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&lt;/</a:t>
            </a:r>
            <a:r>
              <a:rPr lang="en-US" sz="1600" dirty="0" err="1" smtClean="0">
                <a:latin typeface="Courier"/>
                <a:cs typeface="Courier"/>
              </a:rPr>
              <a:t>opm:process</a:t>
            </a:r>
            <a:r>
              <a:rPr lang="en-US" sz="1600" dirty="0" smtClean="0">
                <a:latin typeface="Courier"/>
                <a:cs typeface="Courier"/>
              </a:rPr>
              <a:t>&gt;</a:t>
            </a:r>
          </a:p>
          <a:p>
            <a:pPr>
              <a:buNone/>
            </a:pPr>
            <a:endParaRPr lang="en-US" sz="1600" dirty="0">
              <a:latin typeface="Courier"/>
              <a:cs typeface="Courier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5410200"/>
            <a:ext cx="442023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id: </a:t>
            </a:r>
            <a:r>
              <a:rPr lang="en-US" dirty="0" err="1" smtClean="0"/>
              <a:t>xs:ID</a:t>
            </a:r>
            <a:r>
              <a:rPr lang="en-US" dirty="0" smtClean="0"/>
              <a:t> implies uniqueness within document</a:t>
            </a:r>
          </a:p>
          <a:p>
            <a:r>
              <a:rPr lang="en-US" dirty="0" smtClean="0"/>
              <a:t>account membership</a:t>
            </a:r>
          </a:p>
          <a:p>
            <a:r>
              <a:rPr lang="en-US" dirty="0" smtClean="0"/>
              <a:t>label: for pretty printing</a:t>
            </a:r>
          </a:p>
          <a:p>
            <a:r>
              <a:rPr lang="en-US" dirty="0" smtClean="0"/>
              <a:t>annotation: set of property key value pairs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OPM Artifact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600201"/>
            <a:ext cx="9144000" cy="3962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&lt;</a:t>
            </a:r>
            <a:r>
              <a:rPr lang="en-US" sz="1600" dirty="0" err="1" smtClean="0">
                <a:latin typeface="Courier"/>
                <a:cs typeface="Courier"/>
              </a:rPr>
              <a:t>opm:artifact</a:t>
            </a:r>
            <a:r>
              <a:rPr lang="en-US" sz="1600" dirty="0" smtClean="0">
                <a:latin typeface="Courier"/>
                <a:cs typeface="Courier"/>
              </a:rPr>
              <a:t> id="a1"&gt;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  &lt;</a:t>
            </a:r>
            <a:r>
              <a:rPr lang="en-US" sz="1600" dirty="0" err="1" smtClean="0">
                <a:latin typeface="Courier"/>
                <a:cs typeface="Courier"/>
              </a:rPr>
              <a:t>opm:account</a:t>
            </a:r>
            <a:r>
              <a:rPr lang="en-US" sz="1600" dirty="0" smtClean="0">
                <a:latin typeface="Courier"/>
                <a:cs typeface="Courier"/>
              </a:rPr>
              <a:t> ref="black"/&gt;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  &lt;</a:t>
            </a:r>
            <a:r>
              <a:rPr lang="en-US" sz="1600" dirty="0" err="1" smtClean="0">
                <a:latin typeface="Courier"/>
                <a:cs typeface="Courier"/>
              </a:rPr>
              <a:t>opm:label</a:t>
            </a:r>
            <a:r>
              <a:rPr lang="en-US" sz="1600" dirty="0" smtClean="0">
                <a:latin typeface="Courier"/>
                <a:cs typeface="Courier"/>
              </a:rPr>
              <a:t> value="Reference Image"/&gt;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  &lt;</a:t>
            </a:r>
            <a:r>
              <a:rPr lang="en-US" sz="1600" dirty="0" err="1" smtClean="0">
                <a:latin typeface="Courier"/>
                <a:cs typeface="Courier"/>
              </a:rPr>
              <a:t>opm:type</a:t>
            </a:r>
            <a:r>
              <a:rPr lang="en-US" sz="1600" dirty="0" smtClean="0">
                <a:latin typeface="Courier"/>
                <a:cs typeface="Courier"/>
              </a:rPr>
              <a:t> value="http://</a:t>
            </a:r>
            <a:r>
              <a:rPr lang="en-US" sz="1600" dirty="0" err="1" smtClean="0">
                <a:latin typeface="Courier"/>
                <a:cs typeface="Courier"/>
              </a:rPr>
              <a:t>openprovenance.org/primitives#File</a:t>
            </a:r>
            <a:r>
              <a:rPr lang="en-US" sz="1600" dirty="0" smtClean="0">
                <a:latin typeface="Courier"/>
                <a:cs typeface="Courier"/>
              </a:rPr>
              <a:t>"/&gt;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  &lt;</a:t>
            </a:r>
            <a:r>
              <a:rPr lang="en-US" sz="1600" dirty="0" err="1" smtClean="0">
                <a:latin typeface="Courier"/>
                <a:cs typeface="Courier"/>
              </a:rPr>
              <a:t>opm:annotation</a:t>
            </a:r>
            <a:r>
              <a:rPr lang="en-US" sz="1600" dirty="0" smtClean="0">
                <a:latin typeface="Courier"/>
                <a:cs typeface="Courier"/>
              </a:rPr>
              <a:t> id="an1_a1"&gt;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    &lt;</a:t>
            </a:r>
            <a:r>
              <a:rPr lang="en-US" sz="1600" dirty="0" err="1" smtClean="0">
                <a:latin typeface="Courier"/>
                <a:cs typeface="Courier"/>
              </a:rPr>
              <a:t>opm:property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uri</a:t>
            </a:r>
            <a:r>
              <a:rPr lang="en-US" sz="1600" dirty="0" smtClean="0">
                <a:latin typeface="Courier"/>
                <a:cs typeface="Courier"/>
              </a:rPr>
              <a:t>="http://</a:t>
            </a:r>
            <a:r>
              <a:rPr lang="en-US" sz="1600" dirty="0" err="1" smtClean="0">
                <a:latin typeface="Courier"/>
                <a:cs typeface="Courier"/>
              </a:rPr>
              <a:t>openprovenance.org/primitives#path</a:t>
            </a:r>
            <a:r>
              <a:rPr lang="en-US" sz="1600" dirty="0" smtClean="0">
                <a:latin typeface="Courier"/>
                <a:cs typeface="Courier"/>
              </a:rPr>
              <a:t>"&gt;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       &lt;</a:t>
            </a:r>
            <a:r>
              <a:rPr lang="en-US" sz="1600" dirty="0" err="1" smtClean="0">
                <a:latin typeface="Courier"/>
                <a:cs typeface="Courier"/>
              </a:rPr>
              <a:t>opm:value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xsi:type</a:t>
            </a:r>
            <a:r>
              <a:rPr lang="en-US" sz="1600" dirty="0" smtClean="0">
                <a:latin typeface="Courier"/>
                <a:cs typeface="Courier"/>
              </a:rPr>
              <a:t>="</a:t>
            </a:r>
            <a:r>
              <a:rPr lang="en-US" sz="1600" dirty="0" err="1" smtClean="0">
                <a:latin typeface="Courier"/>
                <a:cs typeface="Courier"/>
              </a:rPr>
              <a:t>xsd:string</a:t>
            </a:r>
            <a:r>
              <a:rPr lang="en-US" sz="1600" dirty="0" smtClean="0">
                <a:latin typeface="Courier"/>
                <a:cs typeface="Courier"/>
              </a:rPr>
              <a:t>"&gt;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        /shomewhere/pc1/reference.img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       &lt;/</a:t>
            </a:r>
            <a:r>
              <a:rPr lang="en-US" sz="1600" dirty="0" err="1" smtClean="0">
                <a:latin typeface="Courier"/>
                <a:cs typeface="Courier"/>
              </a:rPr>
              <a:t>opm:value</a:t>
            </a:r>
            <a:r>
              <a:rPr lang="en-US" sz="1600" dirty="0" smtClean="0">
                <a:latin typeface="Courier"/>
                <a:cs typeface="Courier"/>
              </a:rPr>
              <a:t>&gt;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    &lt;/</a:t>
            </a:r>
            <a:r>
              <a:rPr lang="en-US" sz="1600" dirty="0" err="1" smtClean="0">
                <a:latin typeface="Courier"/>
                <a:cs typeface="Courier"/>
              </a:rPr>
              <a:t>opm:property</a:t>
            </a:r>
            <a:r>
              <a:rPr lang="en-US" sz="1600" dirty="0" smtClean="0">
                <a:latin typeface="Courier"/>
                <a:cs typeface="Courier"/>
              </a:rPr>
              <a:t>&gt;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  &lt;/</a:t>
            </a:r>
            <a:r>
              <a:rPr lang="en-US" sz="1600" dirty="0" err="1" smtClean="0">
                <a:latin typeface="Courier"/>
                <a:cs typeface="Courier"/>
              </a:rPr>
              <a:t>opm:annotation</a:t>
            </a:r>
            <a:r>
              <a:rPr lang="en-US" sz="1600" dirty="0" smtClean="0">
                <a:latin typeface="Courier"/>
                <a:cs typeface="Courier"/>
              </a:rPr>
              <a:t>&gt;</a:t>
            </a:r>
          </a:p>
          <a:p>
            <a:pPr>
              <a:buNone/>
            </a:pPr>
            <a:r>
              <a:rPr lang="en-US" sz="1600" dirty="0" smtClean="0">
                <a:latin typeface="Courier"/>
                <a:cs typeface="Courier"/>
              </a:rPr>
              <a:t>&lt;/</a:t>
            </a:r>
            <a:r>
              <a:rPr lang="en-US" sz="1600" dirty="0" err="1" smtClean="0">
                <a:latin typeface="Courier"/>
                <a:cs typeface="Courier"/>
              </a:rPr>
              <a:t>opm:artifact</a:t>
            </a:r>
            <a:r>
              <a:rPr lang="en-US" sz="1600" dirty="0" smtClean="0">
                <a:latin typeface="Courier"/>
                <a:cs typeface="Courier"/>
              </a:rPr>
              <a:t>&gt;</a:t>
            </a:r>
          </a:p>
          <a:p>
            <a:pPr>
              <a:buNone/>
            </a:pPr>
            <a:endParaRPr lang="en-US" sz="1600" dirty="0">
              <a:latin typeface="Courier"/>
              <a:cs typeface="Courier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5410200"/>
            <a:ext cx="603242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id: </a:t>
            </a:r>
            <a:r>
              <a:rPr lang="en-US" dirty="0" err="1" smtClean="0"/>
              <a:t>xs:ID</a:t>
            </a:r>
            <a:r>
              <a:rPr lang="en-US" dirty="0" smtClean="0"/>
              <a:t> implies uniqueness within document</a:t>
            </a:r>
          </a:p>
          <a:p>
            <a:r>
              <a:rPr lang="en-US" dirty="0" smtClean="0"/>
              <a:t>account membership</a:t>
            </a:r>
          </a:p>
          <a:p>
            <a:r>
              <a:rPr lang="en-US" dirty="0" smtClean="0"/>
              <a:t>label: for pretty printing</a:t>
            </a:r>
          </a:p>
          <a:p>
            <a:r>
              <a:rPr lang="en-US" dirty="0" smtClean="0"/>
              <a:t>annotation: set of property key value </a:t>
            </a:r>
            <a:r>
              <a:rPr lang="en-US" dirty="0" smtClean="0"/>
              <a:t>pairs</a:t>
            </a:r>
          </a:p>
          <a:p>
            <a:r>
              <a:rPr lang="en-US" dirty="0" err="1" smtClean="0"/>
              <a:t>opm:type</a:t>
            </a:r>
            <a:r>
              <a:rPr lang="en-US" dirty="0" smtClean="0"/>
              <a:t>: a predefined OPM annotation, with compact syntax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16024</TotalTime>
  <Words>1436</Words>
  <Application>Microsoft Macintosh PowerPoint</Application>
  <PresentationFormat>On-screen Show (4:3)</PresentationFormat>
  <Paragraphs>207</Paragraphs>
  <Slides>22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Open Provenance Model Tutorial  Session 3: OPM Serializations</vt:lpstr>
      <vt:lpstr>Session 3: Aims</vt:lpstr>
      <vt:lpstr>Session 3: Contents</vt:lpstr>
      <vt:lpstr>OPM Layered Architecture</vt:lpstr>
      <vt:lpstr>OPM Layered Model</vt:lpstr>
      <vt:lpstr>XML Binding</vt:lpstr>
      <vt:lpstr>OPM Graph</vt:lpstr>
      <vt:lpstr>OPM Process</vt:lpstr>
      <vt:lpstr>OPM Artifact</vt:lpstr>
      <vt:lpstr>OPM edges</vt:lpstr>
      <vt:lpstr>RDF Binding</vt:lpstr>
      <vt:lpstr>History of RDF bindings</vt:lpstr>
      <vt:lpstr>OWL Ontology for OPM (1)</vt:lpstr>
      <vt:lpstr>OWL Ontology for OPM (1)</vt:lpstr>
      <vt:lpstr>OWL Ontology for OPM (1)</vt:lpstr>
      <vt:lpstr>OWL Ontology for OPM (1)</vt:lpstr>
      <vt:lpstr>OWL Ontology for OPM (1)</vt:lpstr>
      <vt:lpstr>RDF Binding and OWL Inferences</vt:lpstr>
      <vt:lpstr>OWL Ontology for OPM (2)</vt:lpstr>
      <vt:lpstr>OWL Ontology for OPM (2)</vt:lpstr>
      <vt:lpstr>OWL Ontology (2)</vt:lpstr>
      <vt:lpstr>Conclusion on OPM Bindings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Luc Moreau</cp:lastModifiedBy>
  <cp:revision>231</cp:revision>
  <dcterms:created xsi:type="dcterms:W3CDTF">2010-09-19T12:36:54Z</dcterms:created>
  <dcterms:modified xsi:type="dcterms:W3CDTF">2010-09-19T12:44:25Z</dcterms:modified>
</cp:coreProperties>
</file>