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sldIdLst>
    <p:sldId id="256" r:id="rId2"/>
    <p:sldId id="257" r:id="rId3"/>
    <p:sldId id="260" r:id="rId4"/>
    <p:sldId id="258" r:id="rId5"/>
    <p:sldId id="279" r:id="rId6"/>
    <p:sldId id="280" r:id="rId7"/>
    <p:sldId id="259" r:id="rId8"/>
    <p:sldId id="261" r:id="rId9"/>
    <p:sldId id="262" r:id="rId10"/>
    <p:sldId id="281" r:id="rId11"/>
    <p:sldId id="282" r:id="rId12"/>
    <p:sldId id="283" r:id="rId13"/>
    <p:sldId id="284" r:id="rId14"/>
    <p:sldId id="285" r:id="rId15"/>
    <p:sldId id="264" r:id="rId16"/>
    <p:sldId id="286" r:id="rId17"/>
    <p:sldId id="287" r:id="rId18"/>
    <p:sldId id="288" r:id="rId19"/>
    <p:sldId id="289" r:id="rId20"/>
    <p:sldId id="290" r:id="rId21"/>
    <p:sldId id="291" r:id="rId22"/>
    <p:sldId id="292" r:id="rId23"/>
    <p:sldId id="293" r:id="rId24"/>
    <p:sldId id="269" r:id="rId25"/>
    <p:sldId id="278" r:id="rId26"/>
    <p:sldId id="268" r:id="rId27"/>
    <p:sldId id="267" r:id="rId28"/>
    <p:sldId id="266" r:id="rId29"/>
    <p:sldId id="274" r:id="rId30"/>
    <p:sldId id="277" r:id="rId31"/>
    <p:sldId id="272" r:id="rId32"/>
    <p:sldId id="273" r:id="rId33"/>
    <p:sldId id="271" r:id="rId34"/>
    <p:sldId id="275" r:id="rId35"/>
    <p:sldId id="27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152" y="-96"/>
      </p:cViewPr>
      <p:guideLst>
        <p:guide orient="horz" pos="2160"/>
        <p:guide pos="2880"/>
      </p:guideLst>
    </p:cSldViewPr>
  </p:slideViewPr>
  <p:notesTextViewPr>
    <p:cViewPr>
      <p:scale>
        <a:sx n="100" d="100"/>
        <a:sy n="100" d="100"/>
      </p:scale>
      <p:origin x="0" y="72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8569B-E069-8C4A-9A8C-909EF88DBF30}" type="datetimeFigureOut">
              <a:rPr lang="en-US" smtClean="0"/>
              <a:pPr/>
              <a:t>9/15/10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0727C-F051-224F-9C5A-655FB0D215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to start in presentation mode… from http://</a:t>
            </a:r>
            <a:r>
              <a:rPr lang="en-US" dirty="0" err="1" smtClean="0"/>
              <a:t>www.youtube.com/watch?v</a:t>
            </a:r>
            <a:r>
              <a:rPr lang="en-US" dirty="0" smtClean="0"/>
              <a:t>=</a:t>
            </a:r>
            <a:r>
              <a:rPr lang="en-US" dirty="0" err="1" smtClean="0"/>
              <a:t>LVEPdV_warU&amp;feature</a:t>
            </a:r>
            <a:r>
              <a:rPr lang="en-US" dirty="0" smtClean="0"/>
              <a:t>=</a:t>
            </a:r>
            <a:r>
              <a:rPr lang="en-US" dirty="0" err="1" smtClean="0"/>
              <a:t>youtu.be</a:t>
            </a:r>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news aggregator site that assembles news items from a variety of sources (such as news sites, blogs, and tweets), where provenance records can help with verification, credit, and licensing</a:t>
            </a:r>
          </a:p>
          <a:p>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charset="-128"/>
                <a:cs typeface="ＭＳ Ｐゴシック" charset="-128"/>
              </a:rPr>
              <a:t>How many people have cell phones? How many people understand their cell phone contract?</a:t>
            </a:r>
          </a:p>
        </p:txBody>
      </p:sp>
      <p:sp>
        <p:nvSpPr>
          <p:cNvPr id="16388" name="Slide Number Placeholder 3"/>
          <p:cNvSpPr>
            <a:spLocks noGrp="1"/>
          </p:cNvSpPr>
          <p:nvPr>
            <p:ph type="sldNum" sz="quarter" idx="5"/>
          </p:nvPr>
        </p:nvSpPr>
        <p:spPr bwMode="auto">
          <a:ln>
            <a:miter lim="800000"/>
            <a:headEnd/>
            <a:tailEnd/>
          </a:ln>
        </p:spPr>
        <p:txBody>
          <a:bodyPr/>
          <a:lstStyle/>
          <a:p>
            <a:fld id="{29C15A9A-7D02-DB48-A828-16D46D7BE031}" type="slidenum">
              <a:rPr lang="en-US" smtClean="0"/>
              <a:pPr/>
              <a:t>29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OPM</a:t>
            </a:r>
            <a:r>
              <a:rPr lang="en-US" baseline="0" dirty="0" smtClean="0"/>
              <a:t> can help us with many requirements for provenance. </a:t>
            </a:r>
          </a:p>
          <a:p>
            <a:pPr>
              <a:buFontTx/>
              <a:buNone/>
            </a:pPr>
            <a:r>
              <a:rPr lang="en-US" baseline="0" dirty="0" smtClean="0"/>
              <a:t>**Use: Clearly, it helps us with interoperability by presenting a common standard. In understanding, there are beginning to be tools that take advantage of OPM to provide services. For example, the </a:t>
            </a:r>
            <a:r>
              <a:rPr lang="en-US" baseline="0" dirty="0" err="1" smtClean="0"/>
              <a:t>visualiztion</a:t>
            </a:r>
            <a:r>
              <a:rPr lang="en-US" baseline="0" dirty="0" smtClean="0"/>
              <a:t> tools in the OPM Toolbox. Or the OPM graph to </a:t>
            </a:r>
            <a:r>
              <a:rPr lang="en-US" baseline="0" dirty="0" err="1" smtClean="0"/>
              <a:t>taverna</a:t>
            </a:r>
            <a:r>
              <a:rPr lang="en-US" baseline="0" dirty="0" smtClean="0"/>
              <a:t> workflow system</a:t>
            </a:r>
          </a:p>
          <a:p>
            <a:pPr>
              <a:buFontTx/>
              <a:buNone/>
            </a:pPr>
            <a:r>
              <a:rPr lang="en-US" baseline="0" dirty="0" smtClean="0"/>
              <a:t>**Management: In terms of publication, OPM provides a common way to expose our provenance data in either RDF or XML. Future updates will deal with APIs</a:t>
            </a:r>
          </a:p>
          <a:p>
            <a:pPr>
              <a:buFontTx/>
              <a:buNone/>
            </a:pPr>
            <a:r>
              <a:rPr lang="en-US" baseline="0" dirty="0" smtClean="0"/>
              <a:t>** Content: OPM clearly helps us model processes, but us we’ve seen it can also be used for attribution (see agents controlling processes). In terms of objects in </a:t>
            </a:r>
            <a:r>
              <a:rPr lang="en-US" baseline="0" dirty="0" err="1" smtClean="0"/>
              <a:t>Opm</a:t>
            </a:r>
            <a:r>
              <a:rPr lang="en-US" baseline="0" dirty="0" smtClean="0"/>
              <a:t> we can easily identify </a:t>
            </a:r>
            <a:r>
              <a:rPr lang="en-US" baseline="0" dirty="0" err="1" smtClean="0"/>
              <a:t>artificats</a:t>
            </a:r>
            <a:r>
              <a:rPr lang="en-US" baseline="0" dirty="0" smtClean="0"/>
              <a:t> that we want to know the process, likewise we can see evolution as a form of process. </a:t>
            </a:r>
            <a:r>
              <a:rPr lang="en-US" baseline="0" dirty="0" err="1" smtClean="0"/>
              <a:t>VizTrails</a:t>
            </a:r>
            <a:r>
              <a:rPr lang="en-US" baseline="0" dirty="0" smtClean="0"/>
              <a:t> is able to represent their evolution of workflows using OPM</a:t>
            </a:r>
          </a:p>
          <a:p>
            <a:pPr>
              <a:buFontTx/>
              <a:buNone/>
            </a:pPr>
            <a:endParaRPr lang="en-US" baseline="0" dirty="0" smtClean="0"/>
          </a:p>
          <a:p>
            <a:pPr>
              <a:buFontTx/>
              <a:buNone/>
            </a:pPr>
            <a:r>
              <a:rPr lang="en-US" baseline="0" dirty="0" smtClean="0"/>
              <a:t>There are places where OPM isn’t “solution”, for example, in many uses for provenance (think trust assessment) OPM does not provide solutions but instead provides an infrastructure. Likewise, OPM is not meant to address tracking queries or dealing with scale these are “system” questions </a:t>
            </a:r>
            <a:r>
              <a:rPr lang="en-US" baseline="0" smtClean="0"/>
              <a:t>not interoperability </a:t>
            </a:r>
            <a:r>
              <a:rPr lang="en-US" baseline="0" dirty="0" smtClean="0"/>
              <a:t>or representation questions. </a:t>
            </a:r>
            <a:endParaRPr lang="en-US" dirty="0" smtClean="0"/>
          </a:p>
          <a:p>
            <a:endParaRPr lang="en-US" dirty="0" smtClean="0"/>
          </a:p>
          <a:p>
            <a:r>
              <a:rPr lang="en-US" dirty="0" smtClean="0"/>
              <a:t>Discuss </a:t>
            </a:r>
            <a:r>
              <a:rPr lang="en-US" dirty="0" smtClean="0"/>
              <a:t>where</a:t>
            </a:r>
            <a:r>
              <a:rPr lang="en-US" baseline="0" dirty="0" smtClean="0"/>
              <a:t> and when they think they could apply their use </a:t>
            </a:r>
            <a:r>
              <a:rPr lang="en-US" baseline="0" dirty="0" smtClean="0"/>
              <a:t>cases and where OPM is helpful</a:t>
            </a:r>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Print out some </a:t>
            </a:r>
            <a:r>
              <a:rPr lang="en-US" smtClean="0"/>
              <a:t>use cases</a:t>
            </a:r>
            <a:endParaRPr lang="en-US"/>
          </a:p>
        </p:txBody>
      </p:sp>
      <p:sp>
        <p:nvSpPr>
          <p:cNvPr id="4" name="Slide Number Placeholder 3"/>
          <p:cNvSpPr>
            <a:spLocks noGrp="1"/>
          </p:cNvSpPr>
          <p:nvPr>
            <p:ph type="sldNum" sz="quarter" idx="10"/>
          </p:nvPr>
        </p:nvSpPr>
        <p:spPr/>
        <p:txBody>
          <a:bodyPr/>
          <a:lstStyle/>
          <a:p>
            <a:fld id="{8900727C-F051-224F-9C5A-655FB0D2156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kern="1200" dirty="0" smtClean="0">
                <a:solidFill>
                  <a:schemeClr val="tx1"/>
                </a:solidFill>
                <a:latin typeface="+mn-lt"/>
                <a:ea typeface="+mn-ea"/>
                <a:cs typeface="+mn-cs"/>
              </a:rPr>
              <a:t>Content refers to what types of information would need to be represented in a provenance record</a:t>
            </a:r>
          </a:p>
          <a:p>
            <a:pPr>
              <a:buFontTx/>
              <a:buChar char="-"/>
            </a:pPr>
            <a:r>
              <a:rPr lang="en-US" sz="1200" kern="1200" dirty="0" smtClean="0">
                <a:solidFill>
                  <a:schemeClr val="tx1"/>
                </a:solidFill>
                <a:latin typeface="+mn-lt"/>
                <a:ea typeface="+mn-ea"/>
                <a:cs typeface="+mn-cs"/>
              </a:rPr>
              <a:t>Provenance management refers to the mechanisms that make provenance available and accessible in a system.</a:t>
            </a:r>
          </a:p>
          <a:p>
            <a:pPr>
              <a:buFontTx/>
              <a:buChar char="-"/>
            </a:pPr>
            <a:r>
              <a:rPr lang="en-US" sz="1200" kern="1200" dirty="0" smtClean="0">
                <a:solidFill>
                  <a:schemeClr val="tx1"/>
                </a:solidFill>
                <a:latin typeface="+mn-lt"/>
                <a:ea typeface="+mn-ea"/>
                <a:cs typeface="+mn-cs"/>
              </a:rPr>
              <a:t>Use of any provenance information that we have recorded. The same provenance records may need to accommodate a variety of uses.</a:t>
            </a:r>
          </a:p>
          <a:p>
            <a:pPr>
              <a:buFontTx/>
              <a:buChar char="-"/>
            </a:pPr>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Responsibility:</a:t>
            </a:r>
            <a:r>
              <a:rPr lang="en-US" baseline="0" dirty="0" smtClean="0"/>
              <a:t> </a:t>
            </a:r>
            <a:r>
              <a:rPr lang="en-US" dirty="0" smtClean="0"/>
              <a:t>knowing who endorses a particular piece of information or result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Origin: recorded </a:t>
            </a:r>
            <a:r>
              <a:rPr lang="en-US" dirty="0" err="1" smtClean="0"/>
              <a:t>vs</a:t>
            </a:r>
            <a:r>
              <a:rPr lang="en-US" dirty="0" smtClean="0"/>
              <a:t> reconstructed, verified </a:t>
            </a:r>
            <a:r>
              <a:rPr lang="en-US" dirty="0" err="1" smtClean="0"/>
              <a:t>vs</a:t>
            </a:r>
            <a:r>
              <a:rPr lang="en-US" dirty="0" smtClean="0"/>
              <a:t> non-verified (</a:t>
            </a:r>
            <a:r>
              <a:rPr lang="en-US" dirty="0" err="1" smtClean="0"/>
              <a:t>eg</a:t>
            </a:r>
            <a:r>
              <a:rPr lang="en-US" dirty="0" smtClean="0"/>
              <a:t> with digital signatures), asserted </a:t>
            </a:r>
            <a:r>
              <a:rPr lang="en-US" dirty="0" err="1" smtClean="0"/>
              <a:t>vs</a:t>
            </a:r>
            <a:r>
              <a:rPr lang="en-US" dirty="0" smtClean="0"/>
              <a:t> inferred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Who can I sue?</a:t>
            </a:r>
          </a:p>
          <a:p>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Reproducibility (</a:t>
            </a:r>
            <a:r>
              <a:rPr lang="en-US" dirty="0" err="1" smtClean="0"/>
              <a:t>eg</a:t>
            </a:r>
            <a:r>
              <a:rPr lang="en-US" dirty="0" smtClean="0"/>
              <a:t> workflows, </a:t>
            </a:r>
            <a:r>
              <a:rPr lang="en-US" dirty="0" err="1" smtClean="0"/>
              <a:t>mashups</a:t>
            </a:r>
            <a:r>
              <a:rPr lang="en-US" dirty="0" smtClean="0"/>
              <a:t>, text extraction)</a:t>
            </a:r>
          </a:p>
          <a:p>
            <a:pPr lvl="1"/>
            <a:r>
              <a:rPr lang="en-US" dirty="0" smtClean="0"/>
              <a:t>Data Access (e.g. access time, accessed server, party responsible for accessed server) </a:t>
            </a:r>
          </a:p>
          <a:p>
            <a:pPr lvl="1"/>
            <a:r>
              <a:rPr lang="en-US" dirty="0" smtClean="0"/>
              <a:t>Republishing (e.g. </a:t>
            </a:r>
            <a:r>
              <a:rPr lang="en-US" dirty="0" err="1" smtClean="0"/>
              <a:t>retweeting</a:t>
            </a:r>
            <a:r>
              <a:rPr lang="en-US" dirty="0" smtClean="0"/>
              <a:t>, </a:t>
            </a:r>
            <a:r>
              <a:rPr lang="en-US" dirty="0" err="1" smtClean="0"/>
              <a:t>reblogging</a:t>
            </a:r>
            <a:r>
              <a:rPr lang="en-US" dirty="0" smtClean="0"/>
              <a:t>, republishing)</a:t>
            </a:r>
          </a:p>
          <a:p>
            <a:pPr lvl="1"/>
            <a:r>
              <a:rPr lang="en-US" dirty="0" smtClean="0"/>
              <a:t>Updates (</a:t>
            </a:r>
            <a:r>
              <a:rPr lang="en-US" dirty="0" err="1" smtClean="0"/>
              <a:t>eg</a:t>
            </a:r>
            <a:r>
              <a:rPr lang="en-US" dirty="0" smtClean="0"/>
              <a:t> a document that assembles content from various sources and that changes over time)</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Argumentation - what was considered and debated (</a:t>
            </a:r>
            <a:r>
              <a:rPr lang="en-US" dirty="0" err="1" smtClean="0"/>
              <a:t>eg</a:t>
            </a:r>
            <a:r>
              <a:rPr lang="en-US" dirty="0" smtClean="0"/>
              <a:t> pros and cons) before reaching a solution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Hypothesis management (complementary/contrary evidence is provided by different sources)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Why-not questions - capturing why a particular choice was not made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reasoning system or DB, capture how the system produced an answer given what axioms or </a:t>
            </a:r>
            <a:r>
              <a:rPr lang="en-US" dirty="0" err="1" smtClean="0"/>
              <a:t>tuples</a:t>
            </a:r>
            <a:r>
              <a:rPr lang="en-US" dirty="0" smtClean="0"/>
              <a:t> it contained that led to those results</a:t>
            </a:r>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abstraction, multiple levels of description, summary</a:t>
            </a:r>
          </a:p>
          <a:p>
            <a:pPr lvl="1"/>
            <a:r>
              <a:rPr lang="en-US" dirty="0" smtClean="0"/>
              <a:t>presentation, visualization</a:t>
            </a:r>
          </a:p>
          <a:p>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Accountability - the ability to check the provenance of an object with respect to some expectation</a:t>
            </a:r>
          </a:p>
          <a:p>
            <a:pPr lvl="1"/>
            <a:endParaRPr lang="en-US" dirty="0" smtClean="0"/>
          </a:p>
          <a:p>
            <a:pPr lvl="1"/>
            <a:r>
              <a:rPr lang="en-US" dirty="0" smtClean="0"/>
              <a:t>Verification - of a set of requirements</a:t>
            </a:r>
          </a:p>
          <a:p>
            <a:pPr lvl="1"/>
            <a:r>
              <a:rPr lang="en-US" dirty="0" smtClean="0"/>
              <a:t>Compliance - with a set of policies</a:t>
            </a:r>
          </a:p>
          <a:p>
            <a:endParaRPr lang="en-US" dirty="0" smtClean="0"/>
          </a:p>
          <a:p>
            <a:pPr lvl="1"/>
            <a:r>
              <a:rPr lang="en-US" dirty="0" smtClean="0"/>
              <a:t>Information quality - choosing among competing evidence from diverse sources (</a:t>
            </a:r>
            <a:r>
              <a:rPr lang="en-US" dirty="0" err="1" smtClean="0"/>
              <a:t>eg</a:t>
            </a:r>
            <a:r>
              <a:rPr lang="en-US" dirty="0" smtClean="0"/>
              <a:t> linked data use cases)</a:t>
            </a:r>
          </a:p>
          <a:p>
            <a:pPr lvl="1"/>
            <a:r>
              <a:rPr lang="en-US" dirty="0" smtClean="0"/>
              <a:t>Incorporating reputation and reliability ratings with attribution information</a:t>
            </a:r>
          </a:p>
          <a:p>
            <a:endParaRPr lang="en-US" dirty="0"/>
          </a:p>
        </p:txBody>
      </p:sp>
      <p:sp>
        <p:nvSpPr>
          <p:cNvPr id="4" name="Slide Number Placeholder 3"/>
          <p:cNvSpPr>
            <a:spLocks noGrp="1"/>
          </p:cNvSpPr>
          <p:nvPr>
            <p:ph type="sldNum" sz="quarter" idx="10"/>
          </p:nvPr>
        </p:nvSpPr>
        <p:spPr/>
        <p:txBody>
          <a:bodyPr/>
          <a:lstStyle/>
          <a:p>
            <a:fld id="{8900727C-F051-224F-9C5A-655FB0D2156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t"/>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E5CE8-E37B-F947-8785-A17D992DDC1C}"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E5CE8-E37B-F947-8785-A17D992DDC1C}"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E5CE8-E37B-F947-8785-A17D992DDC1C}"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24214"/>
            <a:ext cx="8229600" cy="4701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E5CE8-E37B-F947-8785-A17D992DDC1C}"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E5CE8-E37B-F947-8785-A17D992DDC1C}"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E5CE8-E37B-F947-8785-A17D992DDC1C}" type="datetimeFigureOut">
              <a:rPr lang="en-US" smtClean="0"/>
              <a:pPr/>
              <a:t>9/15/10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E5CE8-E37B-F947-8785-A17D992DDC1C}" type="datetimeFigureOut">
              <a:rPr lang="en-US" smtClean="0"/>
              <a:pPr/>
              <a:t>9/15/10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E5CE8-E37B-F947-8785-A17D992DDC1C}" type="datetimeFigureOut">
              <a:rPr lang="en-US" smtClean="0"/>
              <a:pPr/>
              <a:t>9/15/10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5CE8-E37B-F947-8785-A17D992DDC1C}" type="datetimeFigureOut">
              <a:rPr lang="en-US" smtClean="0"/>
              <a:pPr/>
              <a:t>9/15/10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5CE8-E37B-F947-8785-A17D992DDC1C}" type="datetimeFigureOut">
              <a:rPr lang="en-US" smtClean="0"/>
              <a:pPr/>
              <a:t>9/15/10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5CE8-E37B-F947-8785-A17D992DDC1C}" type="datetimeFigureOut">
              <a:rPr lang="en-US" smtClean="0"/>
              <a:pPr/>
              <a:t>9/15/10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838A5-09E3-E54E-926B-414987E6D9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274638"/>
            <a:ext cx="6417312" cy="906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E5CE8-E37B-F947-8785-A17D992DDC1C}" type="datetimeFigureOut">
              <a:rPr lang="en-US" smtClean="0"/>
              <a:pPr/>
              <a:t>9/15/10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838A5-09E3-E54E-926B-414987E6D91A}" type="slidenum">
              <a:rPr lang="en-US" smtClean="0"/>
              <a:pPr/>
              <a:t>‹#›</a:t>
            </a:fld>
            <a:endParaRPr lang="en-US"/>
          </a:p>
        </p:txBody>
      </p:sp>
      <p:pic>
        <p:nvPicPr>
          <p:cNvPr id="7" name="Picture 6" descr="opm-logo.png"/>
          <p:cNvPicPr>
            <a:picLocks noChangeAspect="1"/>
          </p:cNvPicPr>
          <p:nvPr userDrawn="1"/>
        </p:nvPicPr>
        <p:blipFill>
          <a:blip r:embed="rId13"/>
          <a:stretch>
            <a:fillRect/>
          </a:stretch>
        </p:blipFill>
        <p:spPr>
          <a:xfrm>
            <a:off x="6874511" y="113978"/>
            <a:ext cx="2008988" cy="1066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1" Type="http://schemas.openxmlformats.org/officeDocument/2006/relationships/video" Target="file://localhost/Users/pgroth/Dropbox/work/vu/opm-tutorial/drugtracking.mov" TargetMode="Externa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Provenance Model Tutorial</a:t>
            </a:r>
            <a:br>
              <a:rPr lang="en-US" dirty="0" smtClean="0"/>
            </a:br>
            <a:r>
              <a:rPr lang="en-US" sz="2400" i="1" dirty="0" smtClean="0"/>
              <a:t>Session 4: Use Cases</a:t>
            </a:r>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Content:Object</a:t>
            </a:r>
            <a:endParaRPr lang="en-US" dirty="0"/>
          </a:p>
        </p:txBody>
      </p:sp>
      <p:sp>
        <p:nvSpPr>
          <p:cNvPr id="3" name="Content Placeholder 2"/>
          <p:cNvSpPr>
            <a:spLocks noGrp="1"/>
          </p:cNvSpPr>
          <p:nvPr>
            <p:ph idx="1"/>
          </p:nvPr>
        </p:nvSpPr>
        <p:spPr/>
        <p:txBody>
          <a:bodyPr/>
          <a:lstStyle/>
          <a:p>
            <a:r>
              <a:rPr lang="en-US" dirty="0" smtClean="0"/>
              <a:t>What the provenance is about</a:t>
            </a:r>
            <a:endParaRPr lang="en-US" dirty="0"/>
          </a:p>
        </p:txBody>
      </p:sp>
      <p:pic>
        <p:nvPicPr>
          <p:cNvPr id="4" name="Picture 3" descr="2796320178_8aa52b6bce_b.jpg"/>
          <p:cNvPicPr>
            <a:picLocks noChangeAspect="1"/>
          </p:cNvPicPr>
          <p:nvPr/>
        </p:nvPicPr>
        <p:blipFill>
          <a:blip r:embed="rId2"/>
          <a:stretch>
            <a:fillRect/>
          </a:stretch>
        </p:blipFill>
        <p:spPr>
          <a:xfrm>
            <a:off x="1435465" y="2168640"/>
            <a:ext cx="6301506" cy="4216320"/>
          </a:xfrm>
          <a:prstGeom prst="rect">
            <a:avLst/>
          </a:prstGeom>
        </p:spPr>
      </p:pic>
      <p:cxnSp>
        <p:nvCxnSpPr>
          <p:cNvPr id="6" name="Straight Arrow Connector 5"/>
          <p:cNvCxnSpPr/>
          <p:nvPr/>
        </p:nvCxnSpPr>
        <p:spPr>
          <a:xfrm>
            <a:off x="1002201" y="2963520"/>
            <a:ext cx="2133996" cy="13219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9157" y="2778854"/>
            <a:ext cx="313044" cy="369332"/>
          </a:xfrm>
          <a:prstGeom prst="rect">
            <a:avLst/>
          </a:prstGeom>
          <a:noFill/>
        </p:spPr>
        <p:txBody>
          <a:bodyPr wrap="none" rtlCol="0">
            <a:spAutoFit/>
          </a:bodyPr>
          <a:lstStyle/>
          <a:p>
            <a:r>
              <a:rPr lang="en-US" dirty="0" smtClean="0"/>
              <a:t>?</a:t>
            </a:r>
            <a:endParaRPr lang="en-US" dirty="0"/>
          </a:p>
        </p:txBody>
      </p:sp>
      <p:cxnSp>
        <p:nvCxnSpPr>
          <p:cNvPr id="11" name="Straight Arrow Connector 10"/>
          <p:cNvCxnSpPr/>
          <p:nvPr/>
        </p:nvCxnSpPr>
        <p:spPr>
          <a:xfrm rot="10800000" flipV="1">
            <a:off x="6661178" y="3317760"/>
            <a:ext cx="2025622" cy="1918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08038" y="3072614"/>
            <a:ext cx="313044" cy="369332"/>
          </a:xfrm>
          <a:prstGeom prst="rect">
            <a:avLst/>
          </a:prstGeom>
          <a:noFill/>
        </p:spPr>
        <p:txBody>
          <a:bodyPr wrap="none" rtlCol="0">
            <a:spAutoFit/>
          </a:bodyPr>
          <a:lstStyle/>
          <a:p>
            <a:r>
              <a:rPr lang="en-US" dirty="0" smtClean="0"/>
              <a:t>?</a:t>
            </a:r>
            <a:endParaRPr lang="en-US" dirty="0"/>
          </a:p>
        </p:txBody>
      </p:sp>
      <p:cxnSp>
        <p:nvCxnSpPr>
          <p:cNvPr id="16" name="Straight Arrow Connector 15"/>
          <p:cNvCxnSpPr/>
          <p:nvPr/>
        </p:nvCxnSpPr>
        <p:spPr>
          <a:xfrm rot="10800000" flipV="1">
            <a:off x="4769092" y="1866240"/>
            <a:ext cx="3723694" cy="1281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30278" y="1681573"/>
            <a:ext cx="313044" cy="369332"/>
          </a:xfrm>
          <a:prstGeom prst="rect">
            <a:avLst/>
          </a:prstGeom>
          <a:noFill/>
        </p:spPr>
        <p:txBody>
          <a:bodyPr wrap="none" rtlCol="0">
            <a:spAutoFit/>
          </a:bodyPr>
          <a:lstStyle/>
          <a:p>
            <a:r>
              <a:rPr lang="en-US" dirty="0" smtClean="0"/>
              <a:t>?</a:t>
            </a:r>
            <a:endParaRPr lang="en-US" dirty="0"/>
          </a:p>
        </p:txBody>
      </p:sp>
      <p:sp>
        <p:nvSpPr>
          <p:cNvPr id="18" name="TextBox 17"/>
          <p:cNvSpPr txBox="1"/>
          <p:nvPr/>
        </p:nvSpPr>
        <p:spPr>
          <a:xfrm>
            <a:off x="2863984" y="6327663"/>
            <a:ext cx="4968027" cy="246221"/>
          </a:xfrm>
          <a:prstGeom prst="rect">
            <a:avLst/>
          </a:prstGeom>
          <a:noFill/>
        </p:spPr>
        <p:txBody>
          <a:bodyPr wrap="none" rtlCol="0">
            <a:spAutoFit/>
          </a:bodyPr>
          <a:lstStyle/>
          <a:p>
            <a:r>
              <a:rPr lang="en-US" sz="1000" dirty="0" smtClean="0"/>
              <a:t>From http://www.flickr.com/photos/marcwathieu/2796320178/sizes/z/in/photostream/</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Attribution</a:t>
            </a:r>
            <a:endParaRPr lang="en-US" dirty="0"/>
          </a:p>
        </p:txBody>
      </p:sp>
      <p:sp>
        <p:nvSpPr>
          <p:cNvPr id="3" name="Content Placeholder 2"/>
          <p:cNvSpPr>
            <a:spLocks noGrp="1"/>
          </p:cNvSpPr>
          <p:nvPr>
            <p:ph idx="1"/>
          </p:nvPr>
        </p:nvSpPr>
        <p:spPr/>
        <p:txBody>
          <a:bodyPr/>
          <a:lstStyle/>
          <a:p>
            <a:r>
              <a:rPr lang="en-US" dirty="0" smtClean="0"/>
              <a:t>Attribution - provenance as the sources or entities that were used</a:t>
            </a:r>
          </a:p>
          <a:p>
            <a:pPr lvl="1"/>
            <a:r>
              <a:rPr lang="en-US" dirty="0" smtClean="0"/>
              <a:t>Responsibility</a:t>
            </a:r>
          </a:p>
          <a:p>
            <a:pPr lvl="1"/>
            <a:r>
              <a:rPr lang="en-US" dirty="0" smtClean="0"/>
              <a:t>Origin</a:t>
            </a:r>
          </a:p>
          <a:p>
            <a:pPr>
              <a:buNone/>
            </a:pPr>
            <a:endParaRPr lang="en-US" dirty="0"/>
          </a:p>
        </p:txBody>
      </p:sp>
      <p:pic>
        <p:nvPicPr>
          <p:cNvPr id="4" name="Picture 3"/>
          <p:cNvPicPr>
            <a:picLocks noChangeAspect="1"/>
          </p:cNvPicPr>
          <p:nvPr/>
        </p:nvPicPr>
        <p:blipFill>
          <a:blip r:embed="rId3"/>
          <a:stretch>
            <a:fillRect/>
          </a:stretch>
        </p:blipFill>
        <p:spPr>
          <a:xfrm>
            <a:off x="3979333" y="2534464"/>
            <a:ext cx="4707467" cy="4249543"/>
          </a:xfrm>
          <a:prstGeom prst="rect">
            <a:avLst/>
          </a:prstGeom>
        </p:spPr>
      </p:pic>
      <p:cxnSp>
        <p:nvCxnSpPr>
          <p:cNvPr id="8" name="Straight Arrow Connector 7"/>
          <p:cNvCxnSpPr/>
          <p:nvPr/>
        </p:nvCxnSpPr>
        <p:spPr>
          <a:xfrm>
            <a:off x="2362200" y="3310467"/>
            <a:ext cx="2336800" cy="78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Process</a:t>
            </a:r>
            <a:endParaRPr lang="en-US" dirty="0"/>
          </a:p>
        </p:txBody>
      </p:sp>
      <p:sp>
        <p:nvSpPr>
          <p:cNvPr id="3" name="Content Placeholder 2"/>
          <p:cNvSpPr>
            <a:spLocks noGrp="1"/>
          </p:cNvSpPr>
          <p:nvPr>
            <p:ph idx="1"/>
          </p:nvPr>
        </p:nvSpPr>
        <p:spPr/>
        <p:txBody>
          <a:bodyPr>
            <a:normAutofit/>
          </a:bodyPr>
          <a:lstStyle/>
          <a:p>
            <a:r>
              <a:rPr lang="en-US" dirty="0" smtClean="0"/>
              <a:t>The process that yielded an artifact</a:t>
            </a:r>
          </a:p>
          <a:p>
            <a:pPr lvl="1"/>
            <a:r>
              <a:rPr lang="en-US" dirty="0" smtClean="0"/>
              <a:t>Reproducibility</a:t>
            </a:r>
          </a:p>
          <a:p>
            <a:pPr lvl="1"/>
            <a:r>
              <a:rPr lang="en-US" dirty="0" smtClean="0"/>
              <a:t>Data Access</a:t>
            </a:r>
          </a:p>
          <a:p>
            <a:r>
              <a:rPr lang="en-US" dirty="0" smtClean="0"/>
              <a:t>Evolution</a:t>
            </a:r>
          </a:p>
          <a:p>
            <a:pPr lvl="1"/>
            <a:r>
              <a:rPr lang="en-US" dirty="0" smtClean="0"/>
              <a:t>Versioning</a:t>
            </a:r>
          </a:p>
          <a:p>
            <a:pPr lvl="1"/>
            <a:r>
              <a:rPr lang="en-US" dirty="0" smtClean="0"/>
              <a:t>Republishing</a:t>
            </a:r>
          </a:p>
          <a:p>
            <a:pPr lvl="1"/>
            <a:r>
              <a:rPr lang="en-US" dirty="0" smtClean="0"/>
              <a:t>Updates</a:t>
            </a:r>
          </a:p>
          <a:p>
            <a:endParaRPr lang="en-US" dirty="0" smtClean="0"/>
          </a:p>
          <a:p>
            <a:endParaRPr lang="en-US" dirty="0"/>
          </a:p>
        </p:txBody>
      </p:sp>
      <p:pic>
        <p:nvPicPr>
          <p:cNvPr id="4" name="Picture 3" descr="1848992438_733d6e7f49_b.jpg"/>
          <p:cNvPicPr>
            <a:picLocks noChangeAspect="1"/>
          </p:cNvPicPr>
          <p:nvPr/>
        </p:nvPicPr>
        <p:blipFill>
          <a:blip r:embed="rId3"/>
          <a:stretch>
            <a:fillRect/>
          </a:stretch>
        </p:blipFill>
        <p:spPr>
          <a:xfrm>
            <a:off x="4152632" y="2486027"/>
            <a:ext cx="4851540" cy="3640136"/>
          </a:xfrm>
          <a:prstGeom prst="rect">
            <a:avLst/>
          </a:prstGeom>
        </p:spPr>
      </p:pic>
      <p:sp>
        <p:nvSpPr>
          <p:cNvPr id="5" name="TextBox 4"/>
          <p:cNvSpPr txBox="1"/>
          <p:nvPr/>
        </p:nvSpPr>
        <p:spPr>
          <a:xfrm>
            <a:off x="4152632" y="6126163"/>
            <a:ext cx="4968027" cy="246221"/>
          </a:xfrm>
          <a:prstGeom prst="rect">
            <a:avLst/>
          </a:prstGeom>
          <a:noFill/>
        </p:spPr>
        <p:txBody>
          <a:bodyPr wrap="none" rtlCol="0">
            <a:spAutoFit/>
          </a:bodyPr>
          <a:lstStyle/>
          <a:p>
            <a:r>
              <a:rPr lang="en-US" sz="1000" dirty="0" smtClean="0"/>
              <a:t>From: http://www.flickr.com/photos/darinhercules/1848992438/sizes/l/in/photostream/</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Justification</a:t>
            </a:r>
            <a:endParaRPr lang="en-US" dirty="0"/>
          </a:p>
        </p:txBody>
      </p:sp>
      <p:sp>
        <p:nvSpPr>
          <p:cNvPr id="3" name="Content Placeholder 2"/>
          <p:cNvSpPr>
            <a:spLocks noGrp="1"/>
          </p:cNvSpPr>
          <p:nvPr>
            <p:ph idx="1"/>
          </p:nvPr>
        </p:nvSpPr>
        <p:spPr>
          <a:xfrm>
            <a:off x="457200" y="1424214"/>
            <a:ext cx="4267200" cy="4701949"/>
          </a:xfrm>
        </p:spPr>
        <p:txBody>
          <a:bodyPr>
            <a:normAutofit/>
          </a:bodyPr>
          <a:lstStyle/>
          <a:p>
            <a:r>
              <a:rPr lang="en-US" dirty="0" smtClean="0"/>
              <a:t>Capturing why and how a particular decision is made</a:t>
            </a:r>
          </a:p>
          <a:p>
            <a:pPr lvl="1"/>
            <a:r>
              <a:rPr lang="en-US" dirty="0" smtClean="0"/>
              <a:t>Argumentation</a:t>
            </a:r>
          </a:p>
          <a:p>
            <a:pPr lvl="1"/>
            <a:r>
              <a:rPr lang="en-US" dirty="0" smtClean="0"/>
              <a:t>Hypothesis management</a:t>
            </a:r>
          </a:p>
          <a:p>
            <a:pPr lvl="1"/>
            <a:r>
              <a:rPr lang="en-US" dirty="0" smtClean="0"/>
              <a:t>Why-not questions</a:t>
            </a:r>
          </a:p>
          <a:p>
            <a:endParaRPr lang="en-US" dirty="0"/>
          </a:p>
        </p:txBody>
      </p:sp>
      <p:pic>
        <p:nvPicPr>
          <p:cNvPr id="4" name="Picture 3" descr="where_to_eat_cereal1.1ejroj9nckdcgkwkk4ow40skw.hcjovh1zwfksw0kw4skcow8g.th.png"/>
          <p:cNvPicPr>
            <a:picLocks noChangeAspect="1"/>
          </p:cNvPicPr>
          <p:nvPr/>
        </p:nvPicPr>
        <p:blipFill>
          <a:blip r:embed="rId3"/>
          <a:stretch>
            <a:fillRect/>
          </a:stretch>
        </p:blipFill>
        <p:spPr>
          <a:xfrm>
            <a:off x="4741334" y="1424214"/>
            <a:ext cx="4258733" cy="118085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Entailment - given the results to a particular query from a system how did the system produce results</a:t>
            </a:r>
          </a:p>
          <a:p>
            <a:endParaRPr lang="en-US" dirty="0"/>
          </a:p>
        </p:txBody>
      </p:sp>
      <p:pic>
        <p:nvPicPr>
          <p:cNvPr id="4" name="Picture 3" descr="3120583733_c3200e111b_o.png"/>
          <p:cNvPicPr>
            <a:picLocks noChangeAspect="1"/>
          </p:cNvPicPr>
          <p:nvPr/>
        </p:nvPicPr>
        <p:blipFill>
          <a:blip r:embed="rId3"/>
          <a:stretch>
            <a:fillRect/>
          </a:stretch>
        </p:blipFill>
        <p:spPr>
          <a:xfrm>
            <a:off x="860424" y="3182116"/>
            <a:ext cx="4312708" cy="2944047"/>
          </a:xfrm>
          <a:prstGeom prst="rect">
            <a:avLst/>
          </a:prstGeom>
        </p:spPr>
      </p:pic>
      <p:sp>
        <p:nvSpPr>
          <p:cNvPr id="5" name="TextBox 4"/>
          <p:cNvSpPr txBox="1"/>
          <p:nvPr/>
        </p:nvSpPr>
        <p:spPr>
          <a:xfrm>
            <a:off x="5461423" y="3833967"/>
            <a:ext cx="3509194" cy="646331"/>
          </a:xfrm>
          <a:prstGeom prst="rect">
            <a:avLst/>
          </a:prstGeom>
          <a:noFill/>
        </p:spPr>
        <p:txBody>
          <a:bodyPr wrap="none" rtlCol="0">
            <a:spAutoFit/>
          </a:bodyPr>
          <a:lstStyle/>
          <a:p>
            <a:r>
              <a:rPr lang="en-US" dirty="0" smtClean="0">
                <a:latin typeface="Courier"/>
                <a:cs typeface="Courier"/>
              </a:rPr>
              <a:t>Query: How many females?</a:t>
            </a:r>
          </a:p>
          <a:p>
            <a:r>
              <a:rPr lang="en-US" dirty="0" smtClean="0">
                <a:latin typeface="Courier"/>
                <a:cs typeface="Courier"/>
              </a:rPr>
              <a:t>Response: 4 Females</a:t>
            </a:r>
            <a:endParaRPr lang="en-US" dirty="0">
              <a:latin typeface="Courier"/>
              <a:cs typeface="Couri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Publication</a:t>
            </a:r>
            <a:endParaRPr lang="en-US" dirty="0"/>
          </a:p>
        </p:txBody>
      </p:sp>
      <p:sp>
        <p:nvSpPr>
          <p:cNvPr id="3" name="Content Placeholder 2"/>
          <p:cNvSpPr>
            <a:spLocks noGrp="1"/>
          </p:cNvSpPr>
          <p:nvPr>
            <p:ph idx="1"/>
          </p:nvPr>
        </p:nvSpPr>
        <p:spPr/>
        <p:txBody>
          <a:bodyPr>
            <a:normAutofit/>
          </a:bodyPr>
          <a:lstStyle/>
          <a:p>
            <a:r>
              <a:rPr lang="en-US" dirty="0" smtClean="0"/>
              <a:t>Making provenance information available on the web</a:t>
            </a:r>
          </a:p>
          <a:p>
            <a:pPr>
              <a:buNone/>
            </a:pPr>
            <a:endParaRPr lang="en-US" dirty="0"/>
          </a:p>
        </p:txBody>
      </p:sp>
      <p:sp>
        <p:nvSpPr>
          <p:cNvPr id="7" name="Rectangle 6"/>
          <p:cNvSpPr/>
          <p:nvPr/>
        </p:nvSpPr>
        <p:spPr>
          <a:xfrm>
            <a:off x="840518" y="2687040"/>
            <a:ext cx="7846282" cy="6247864"/>
          </a:xfrm>
          <a:prstGeom prst="rect">
            <a:avLst/>
          </a:prstGeom>
        </p:spPr>
        <p:txBody>
          <a:bodyPr wrap="square">
            <a:spAutoFit/>
          </a:bodyPr>
          <a:lstStyle/>
          <a:p>
            <a:r>
              <a:rPr lang="en-US" sz="1000" dirty="0" smtClean="0">
                <a:latin typeface="Courier"/>
                <a:cs typeface="Courier"/>
              </a:rPr>
              <a:t>@prefix </a:t>
            </a:r>
            <a:r>
              <a:rPr lang="en-US" sz="1000" dirty="0" err="1" smtClean="0">
                <a:latin typeface="Courier"/>
                <a:cs typeface="Courier"/>
              </a:rPr>
              <a:t>opm</a:t>
            </a:r>
            <a:r>
              <a:rPr lang="en-US" sz="1000" dirty="0" smtClean="0">
                <a:latin typeface="Courier"/>
                <a:cs typeface="Courier"/>
              </a:rPr>
              <a:t>: &lt;http://</a:t>
            </a:r>
            <a:r>
              <a:rPr lang="en-US" sz="1000" dirty="0" err="1" smtClean="0">
                <a:latin typeface="Courier"/>
                <a:cs typeface="Courier"/>
              </a:rPr>
              <a:t>openprovenance.org</a:t>
            </a:r>
            <a:r>
              <a:rPr lang="en-US" sz="1000" dirty="0" smtClean="0">
                <a:latin typeface="Courier"/>
                <a:cs typeface="Courier"/>
              </a:rPr>
              <a:t>/ontology#&gt; .</a:t>
            </a:r>
          </a:p>
          <a:p>
            <a:r>
              <a:rPr lang="en-US" sz="1000" dirty="0" smtClean="0">
                <a:latin typeface="Courier"/>
                <a:cs typeface="Courier"/>
              </a:rPr>
              <a:t>@prefix pc1: &lt;http://www.ipaw.info/pc1/&gt; .</a:t>
            </a:r>
          </a:p>
          <a:p>
            <a:endParaRPr lang="en-US" sz="1000" dirty="0" smtClean="0">
              <a:latin typeface="Courier"/>
              <a:cs typeface="Courier"/>
            </a:endParaRPr>
          </a:p>
          <a:p>
            <a:endParaRPr lang="en-US" sz="1000" dirty="0" smtClean="0">
              <a:latin typeface="Courier"/>
              <a:cs typeface="Courier"/>
            </a:endParaRPr>
          </a:p>
          <a:p>
            <a:r>
              <a:rPr lang="en-US" sz="1000" dirty="0" smtClean="0">
                <a:latin typeface="Courier"/>
                <a:cs typeface="Courier"/>
              </a:rPr>
              <a:t>pc1:black a </a:t>
            </a:r>
            <a:r>
              <a:rPr lang="en-US" sz="1000" dirty="0" err="1" smtClean="0">
                <a:latin typeface="Courier"/>
                <a:cs typeface="Courier"/>
              </a:rPr>
              <a:t>opm:Account</a:t>
            </a:r>
            <a:r>
              <a:rPr lang="en-US" sz="1000" dirty="0" smtClean="0">
                <a:latin typeface="Courier"/>
                <a:cs typeface="Courier"/>
              </a:rPr>
              <a:t> .</a:t>
            </a:r>
          </a:p>
          <a:p>
            <a:endParaRPr lang="en-US" sz="1000" dirty="0" smtClean="0">
              <a:latin typeface="Courier"/>
              <a:cs typeface="Courier"/>
            </a:endParaRPr>
          </a:p>
          <a:p>
            <a:r>
              <a:rPr lang="en-US" sz="1000" dirty="0" smtClean="0">
                <a:latin typeface="Courier"/>
                <a:cs typeface="Courier"/>
              </a:rPr>
              <a:t>pc1:p1 a </a:t>
            </a:r>
            <a:r>
              <a:rPr lang="en-US" sz="1000" dirty="0" err="1" smtClean="0">
                <a:latin typeface="Courier"/>
                <a:cs typeface="Courier"/>
              </a:rPr>
              <a:t>opm:Process</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opm:account</a:t>
            </a:r>
            <a:r>
              <a:rPr lang="en-US" sz="1000" dirty="0" smtClean="0">
                <a:latin typeface="Courier"/>
                <a:cs typeface="Courier"/>
              </a:rPr>
              <a:t> pc1:black ;</a:t>
            </a:r>
          </a:p>
          <a:p>
            <a:r>
              <a:rPr lang="en-US" sz="1000" dirty="0" smtClean="0">
                <a:latin typeface="Courier"/>
                <a:cs typeface="Courier"/>
              </a:rPr>
              <a:t>	</a:t>
            </a:r>
            <a:r>
              <a:rPr lang="en-US" sz="1000" dirty="0" err="1" smtClean="0">
                <a:latin typeface="Courier"/>
                <a:cs typeface="Courier"/>
              </a:rPr>
              <a:t>opm:label</a:t>
            </a:r>
            <a:r>
              <a:rPr lang="en-US" sz="1000" dirty="0" smtClean="0">
                <a:latin typeface="Courier"/>
                <a:cs typeface="Courier"/>
              </a:rPr>
              <a:t> "PC1 Workflow" .</a:t>
            </a:r>
          </a:p>
          <a:p>
            <a:endParaRPr lang="en-US" sz="1000" dirty="0" smtClean="0">
              <a:latin typeface="Courier"/>
              <a:cs typeface="Courier"/>
            </a:endParaRPr>
          </a:p>
          <a:p>
            <a:r>
              <a:rPr lang="en-US" sz="1000" dirty="0" smtClean="0">
                <a:latin typeface="Courier"/>
                <a:cs typeface="Courier"/>
              </a:rPr>
              <a:t>pc1:ag1 a </a:t>
            </a:r>
            <a:r>
              <a:rPr lang="en-US" sz="1000" dirty="0" err="1" smtClean="0">
                <a:latin typeface="Courier"/>
                <a:cs typeface="Courier"/>
              </a:rPr>
              <a:t>opm:Agent</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opm:account</a:t>
            </a:r>
            <a:r>
              <a:rPr lang="en-US" sz="1000" dirty="0" smtClean="0">
                <a:latin typeface="Courier"/>
                <a:cs typeface="Courier"/>
              </a:rPr>
              <a:t> pc1:black ;</a:t>
            </a:r>
          </a:p>
          <a:p>
            <a:r>
              <a:rPr lang="en-US" sz="1000" dirty="0" smtClean="0">
                <a:latin typeface="Courier"/>
                <a:cs typeface="Courier"/>
              </a:rPr>
              <a:t>	</a:t>
            </a:r>
            <a:r>
              <a:rPr lang="en-US" sz="1000" dirty="0" err="1" smtClean="0">
                <a:latin typeface="Courier"/>
                <a:cs typeface="Courier"/>
              </a:rPr>
              <a:t>opm:label</a:t>
            </a:r>
            <a:r>
              <a:rPr lang="en-US" sz="1000" dirty="0" smtClean="0">
                <a:latin typeface="Courier"/>
                <a:cs typeface="Courier"/>
              </a:rPr>
              <a:t> "John Doe" .</a:t>
            </a:r>
          </a:p>
          <a:p>
            <a:endParaRPr lang="en-US" sz="1000" dirty="0" smtClean="0">
              <a:latin typeface="Courier"/>
              <a:cs typeface="Courier"/>
            </a:endParaRPr>
          </a:p>
          <a:p>
            <a:r>
              <a:rPr lang="en-US" sz="1000" dirty="0" smtClean="0">
                <a:latin typeface="Courier"/>
                <a:cs typeface="Courier"/>
              </a:rPr>
              <a:t>pc1:ti_0 a </a:t>
            </a:r>
            <a:r>
              <a:rPr lang="en-US" sz="1000" dirty="0" err="1" smtClean="0">
                <a:latin typeface="Courier"/>
                <a:cs typeface="Courier"/>
              </a:rPr>
              <a:t>opm:OTime</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opm:exactlyAt</a:t>
            </a:r>
            <a:r>
              <a:rPr lang="en-US" sz="1000" dirty="0" smtClean="0">
                <a:latin typeface="Courier"/>
                <a:cs typeface="Courier"/>
              </a:rPr>
              <a:t> "2010-01-20T12:50:35.999Z"^^&lt;http://www.w3.org/2001/XMLSchema#dateTime&gt; .</a:t>
            </a:r>
          </a:p>
          <a:p>
            <a:endParaRPr lang="en-US" sz="1000" dirty="0" smtClean="0">
              <a:latin typeface="Courier"/>
              <a:cs typeface="Courier"/>
            </a:endParaRPr>
          </a:p>
          <a:p>
            <a:r>
              <a:rPr lang="en-US" sz="1000" dirty="0" smtClean="0">
                <a:latin typeface="Courier"/>
                <a:cs typeface="Courier"/>
              </a:rPr>
              <a:t>pc1:a1 a </a:t>
            </a:r>
            <a:r>
              <a:rPr lang="en-US" sz="1000" dirty="0" err="1" smtClean="0">
                <a:latin typeface="Courier"/>
                <a:cs typeface="Courier"/>
              </a:rPr>
              <a:t>opm:Artifact</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opm:account</a:t>
            </a:r>
            <a:r>
              <a:rPr lang="en-US" sz="1000" dirty="0" smtClean="0">
                <a:latin typeface="Courier"/>
                <a:cs typeface="Courier"/>
              </a:rPr>
              <a:t> pc1:black ;</a:t>
            </a:r>
          </a:p>
          <a:p>
            <a:r>
              <a:rPr lang="en-US" sz="1000" dirty="0" smtClean="0">
                <a:latin typeface="Courier"/>
                <a:cs typeface="Courier"/>
              </a:rPr>
              <a:t>	</a:t>
            </a:r>
            <a:r>
              <a:rPr lang="en-US" sz="1000" dirty="0" err="1" smtClean="0">
                <a:latin typeface="Courier"/>
                <a:cs typeface="Courier"/>
              </a:rPr>
              <a:t>opm:label</a:t>
            </a:r>
            <a:r>
              <a:rPr lang="en-US" sz="1000" dirty="0" smtClean="0">
                <a:latin typeface="Courier"/>
                <a:cs typeface="Courier"/>
              </a:rPr>
              <a:t> "Anatomy Image1" .</a:t>
            </a:r>
          </a:p>
          <a:p>
            <a:endParaRPr lang="en-US" sz="1000" dirty="0" smtClean="0">
              <a:latin typeface="Courier"/>
              <a:cs typeface="Courier"/>
            </a:endParaRPr>
          </a:p>
          <a:p>
            <a:r>
              <a:rPr lang="en-US" sz="1000" dirty="0" smtClean="0">
                <a:latin typeface="Courier"/>
                <a:cs typeface="Courier"/>
              </a:rPr>
              <a:t>pc1:a2 a </a:t>
            </a:r>
            <a:r>
              <a:rPr lang="en-US" sz="1000" dirty="0" err="1" smtClean="0">
                <a:latin typeface="Courier"/>
                <a:cs typeface="Courier"/>
              </a:rPr>
              <a:t>opm:Artifact</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opm:account</a:t>
            </a:r>
            <a:r>
              <a:rPr lang="en-US" sz="1000" dirty="0" smtClean="0">
                <a:latin typeface="Courier"/>
                <a:cs typeface="Courier"/>
              </a:rPr>
              <a:t> pc1:black ;</a:t>
            </a:r>
          </a:p>
          <a:p>
            <a:r>
              <a:rPr lang="en-US" sz="1000" dirty="0" smtClean="0">
                <a:latin typeface="Courier"/>
                <a:cs typeface="Courier"/>
              </a:rPr>
              <a:t>	</a:t>
            </a:r>
            <a:r>
              <a:rPr lang="en-US" sz="1000" dirty="0" err="1" smtClean="0">
                <a:latin typeface="Courier"/>
                <a:cs typeface="Courier"/>
              </a:rPr>
              <a:t>opm:label</a:t>
            </a:r>
            <a:r>
              <a:rPr lang="en-US" sz="1000" dirty="0" smtClean="0">
                <a:latin typeface="Courier"/>
                <a:cs typeface="Courier"/>
              </a:rPr>
              <a:t> "Anatomy Header1" .</a:t>
            </a:r>
          </a:p>
          <a:p>
            <a:endParaRPr lang="en-US" sz="1000" dirty="0" smtClean="0">
              <a:latin typeface="Courier"/>
              <a:cs typeface="Courier"/>
            </a:endParaRPr>
          </a:p>
          <a:p>
            <a:r>
              <a:rPr lang="en-US" sz="1000" dirty="0" smtClean="0">
                <a:latin typeface="Courier"/>
                <a:cs typeface="Courier"/>
              </a:rPr>
              <a:t>pc1:a3 a </a:t>
            </a:r>
            <a:r>
              <a:rPr lang="en-US" sz="1000" dirty="0" err="1" smtClean="0">
                <a:latin typeface="Courier"/>
                <a:cs typeface="Courier"/>
              </a:rPr>
              <a:t>opm:Artifact</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opm:account</a:t>
            </a:r>
            <a:r>
              <a:rPr lang="en-US" sz="1000" dirty="0" smtClean="0">
                <a:latin typeface="Courier"/>
                <a:cs typeface="Courier"/>
              </a:rPr>
              <a:t> pc1:black ;</a:t>
            </a:r>
          </a:p>
          <a:p>
            <a:r>
              <a:rPr lang="en-US" sz="1000" dirty="0" smtClean="0">
                <a:latin typeface="Courier"/>
                <a:cs typeface="Courier"/>
              </a:rPr>
              <a:t>	</a:t>
            </a:r>
            <a:r>
              <a:rPr lang="en-US" sz="1000" dirty="0" err="1" smtClean="0">
                <a:latin typeface="Courier"/>
                <a:cs typeface="Courier"/>
              </a:rPr>
              <a:t>opm:label</a:t>
            </a:r>
            <a:r>
              <a:rPr lang="en-US" sz="1000" dirty="0" smtClean="0">
                <a:latin typeface="Courier"/>
                <a:cs typeface="Courier"/>
              </a:rPr>
              <a:t> "Reference Image" .</a:t>
            </a:r>
          </a:p>
          <a:p>
            <a:endParaRPr lang="en-US" sz="1000" dirty="0" smtClean="0">
              <a:latin typeface="Courier"/>
              <a:cs typeface="Courier"/>
            </a:endParaRPr>
          </a:p>
          <a:p>
            <a:r>
              <a:rPr lang="en-US" sz="1000" dirty="0" smtClean="0">
                <a:latin typeface="Courier"/>
                <a:cs typeface="Courier"/>
              </a:rPr>
              <a:t>pc1:a4 a </a:t>
            </a:r>
            <a:r>
              <a:rPr lang="en-US" sz="1000" dirty="0" err="1" smtClean="0">
                <a:latin typeface="Courier"/>
                <a:cs typeface="Courier"/>
              </a:rPr>
              <a:t>opm:Artifact</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opm:account</a:t>
            </a:r>
            <a:r>
              <a:rPr lang="en-US" sz="1000" dirty="0" smtClean="0">
                <a:latin typeface="Courier"/>
                <a:cs typeface="Courier"/>
              </a:rPr>
              <a:t> pc1:black ;</a:t>
            </a:r>
          </a:p>
          <a:p>
            <a:r>
              <a:rPr lang="en-US" sz="1000" dirty="0" smtClean="0">
                <a:latin typeface="Courier"/>
                <a:cs typeface="Courier"/>
              </a:rPr>
              <a:t>	</a:t>
            </a:r>
            <a:r>
              <a:rPr lang="en-US" sz="1000" dirty="0" err="1" smtClean="0">
                <a:latin typeface="Courier"/>
                <a:cs typeface="Courier"/>
              </a:rPr>
              <a:t>opm:label</a:t>
            </a:r>
            <a:r>
              <a:rPr lang="en-US" sz="1000" dirty="0" smtClean="0">
                <a:latin typeface="Courier"/>
                <a:cs typeface="Courier"/>
              </a:rPr>
              <a:t> "Reference Header" .</a:t>
            </a:r>
          </a:p>
          <a:p>
            <a:endParaRPr lang="en-US" sz="1000" dirty="0" smtClean="0">
              <a:latin typeface="Courier"/>
              <a:cs typeface="Courier"/>
            </a:endParaRPr>
          </a:p>
          <a:p>
            <a:r>
              <a:rPr lang="en-US" sz="1000" dirty="0" smtClean="0">
                <a:latin typeface="Courier"/>
                <a:cs typeface="Courier"/>
              </a:rPr>
              <a:t>pc1:a5 a </a:t>
            </a:r>
            <a:r>
              <a:rPr lang="en-US" sz="1000" dirty="0" err="1" smtClean="0">
                <a:latin typeface="Courier"/>
                <a:cs typeface="Courier"/>
              </a:rPr>
              <a:t>opm:Artifact</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opm:account</a:t>
            </a:r>
            <a:r>
              <a:rPr lang="en-US" sz="1000" dirty="0" smtClean="0">
                <a:latin typeface="Courier"/>
                <a:cs typeface="Courier"/>
              </a:rPr>
              <a:t> pc1:black ;</a:t>
            </a:r>
          </a:p>
          <a:p>
            <a:r>
              <a:rPr lang="en-US" sz="1000" dirty="0" smtClean="0">
                <a:latin typeface="Courier"/>
                <a:cs typeface="Courier"/>
              </a:rPr>
              <a:t>	</a:t>
            </a:r>
            <a:r>
              <a:rPr lang="en-US" sz="1000" dirty="0" err="1" smtClean="0">
                <a:latin typeface="Courier"/>
                <a:cs typeface="Courier"/>
              </a:rPr>
              <a:t>opm:label</a:t>
            </a:r>
            <a:r>
              <a:rPr lang="en-US" sz="1000" dirty="0" smtClean="0">
                <a:latin typeface="Courier"/>
                <a:cs typeface="Courier"/>
              </a:rPr>
              <a:t> "Atlas X Graphic" .</a:t>
            </a:r>
          </a:p>
          <a:p>
            <a:endParaRPr lang="en-US" sz="1000" dirty="0" smtClean="0">
              <a:latin typeface="Courier"/>
              <a:cs typeface="Courier"/>
            </a:endParaRPr>
          </a:p>
          <a:p>
            <a:r>
              <a:rPr lang="en-US" sz="1000" dirty="0" smtClean="0">
                <a:latin typeface="Courier"/>
                <a:cs typeface="Courier"/>
              </a:rPr>
              <a:t>pc1:r_81 a </a:t>
            </a:r>
            <a:r>
              <a:rPr lang="en-US" sz="1000" dirty="0" err="1" smtClean="0">
                <a:latin typeface="Courier"/>
                <a:cs typeface="Courier"/>
              </a:rPr>
              <a:t>opm:Role</a:t>
            </a:r>
            <a:r>
              <a:rPr lang="en-US" sz="1000" dirty="0" smtClean="0">
                <a:latin typeface="Courier"/>
                <a:cs typeface="Courier"/>
              </a:rPr>
              <a:t> ;</a:t>
            </a:r>
          </a:p>
          <a:p>
            <a:r>
              <a:rPr lang="en-US" sz="1000" dirty="0" smtClean="0">
                <a:latin typeface="Courier"/>
                <a:cs typeface="Courier"/>
              </a:rPr>
              <a:t>	</a:t>
            </a:r>
            <a:r>
              <a:rPr lang="en-US" sz="1000" dirty="0" err="1" smtClean="0">
                <a:latin typeface="Courier"/>
                <a:cs typeface="Courier"/>
              </a:rPr>
              <a:t>opm:value</a:t>
            </a:r>
            <a:r>
              <a:rPr lang="en-US" sz="1000" dirty="0" smtClean="0">
                <a:latin typeface="Courier"/>
                <a:cs typeface="Courier"/>
              </a:rPr>
              <a:t> "img1" .</a:t>
            </a:r>
            <a:endParaRPr lang="en-US" sz="1000" dirty="0">
              <a:latin typeface="Courier"/>
              <a:cs typeface="Couri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Access</a:t>
            </a:r>
            <a:endParaRPr lang="en-US" dirty="0"/>
          </a:p>
        </p:txBody>
      </p:sp>
      <p:sp>
        <p:nvSpPr>
          <p:cNvPr id="3" name="Content Placeholder 2"/>
          <p:cNvSpPr>
            <a:spLocks noGrp="1"/>
          </p:cNvSpPr>
          <p:nvPr>
            <p:ph idx="1"/>
          </p:nvPr>
        </p:nvSpPr>
        <p:spPr/>
        <p:txBody>
          <a:bodyPr/>
          <a:lstStyle/>
          <a:p>
            <a:r>
              <a:rPr lang="en-US" dirty="0" smtClean="0"/>
              <a:t>Finding and querying provenance information</a:t>
            </a:r>
          </a:p>
          <a:p>
            <a:pPr>
              <a:buNone/>
            </a:pPr>
            <a:endParaRPr lang="en-US" dirty="0"/>
          </a:p>
        </p:txBody>
      </p:sp>
      <p:cxnSp>
        <p:nvCxnSpPr>
          <p:cNvPr id="5" name="Straight Arrow Connector 4"/>
          <p:cNvCxnSpPr/>
          <p:nvPr/>
        </p:nvCxnSpPr>
        <p:spPr>
          <a:xfrm rot="10800000" flipV="1">
            <a:off x="3822289" y="2709333"/>
            <a:ext cx="3052225"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874512" y="2386166"/>
            <a:ext cx="2091263" cy="646331"/>
          </a:xfrm>
          <a:prstGeom prst="rect">
            <a:avLst/>
          </a:prstGeom>
          <a:noFill/>
        </p:spPr>
        <p:txBody>
          <a:bodyPr wrap="square" rtlCol="0">
            <a:spAutoFit/>
          </a:bodyPr>
          <a:lstStyle/>
          <a:p>
            <a:r>
              <a:rPr lang="en-US" dirty="0" smtClean="0"/>
              <a:t>What’s the provenance?</a:t>
            </a:r>
            <a:endParaRPr lang="en-US" dirty="0"/>
          </a:p>
        </p:txBody>
      </p:sp>
      <p:pic>
        <p:nvPicPr>
          <p:cNvPr id="13" name="Picture 12" descr="4685175872_4d0ea02abc_b.jpg"/>
          <p:cNvPicPr>
            <a:picLocks noChangeAspect="1"/>
          </p:cNvPicPr>
          <p:nvPr/>
        </p:nvPicPr>
        <p:blipFill>
          <a:blip r:embed="rId2"/>
          <a:stretch>
            <a:fillRect/>
          </a:stretch>
        </p:blipFill>
        <p:spPr>
          <a:xfrm>
            <a:off x="4411663" y="3623733"/>
            <a:ext cx="4275137" cy="2816692"/>
          </a:xfrm>
          <a:prstGeom prst="rect">
            <a:avLst/>
          </a:prstGeom>
        </p:spPr>
      </p:pic>
      <p:sp>
        <p:nvSpPr>
          <p:cNvPr id="14" name="Rectangle 13"/>
          <p:cNvSpPr/>
          <p:nvPr/>
        </p:nvSpPr>
        <p:spPr>
          <a:xfrm>
            <a:off x="4411662" y="6440425"/>
            <a:ext cx="4732337" cy="215444"/>
          </a:xfrm>
          <a:prstGeom prst="rect">
            <a:avLst/>
          </a:prstGeom>
        </p:spPr>
        <p:txBody>
          <a:bodyPr wrap="square">
            <a:spAutoFit/>
          </a:bodyPr>
          <a:lstStyle/>
          <a:p>
            <a:r>
              <a:rPr lang="en-US" sz="800" dirty="0" smtClean="0"/>
              <a:t>From: http://www.flickr.com/photos/expresbro/4685175872/sizes/l/in/photostream/</a:t>
            </a:r>
            <a:endParaRPr lang="en-US" sz="800" dirty="0"/>
          </a:p>
        </p:txBody>
      </p:sp>
      <p:pic>
        <p:nvPicPr>
          <p:cNvPr id="15" name="Picture 14" descr="4735698862_c419637fe4_b.jpg"/>
          <p:cNvPicPr>
            <a:picLocks noChangeAspect="1"/>
          </p:cNvPicPr>
          <p:nvPr/>
        </p:nvPicPr>
        <p:blipFill>
          <a:blip r:embed="rId3"/>
          <a:stretch>
            <a:fillRect/>
          </a:stretch>
        </p:blipFill>
        <p:spPr>
          <a:xfrm>
            <a:off x="673191" y="3623734"/>
            <a:ext cx="3149097" cy="2361823"/>
          </a:xfrm>
          <a:prstGeom prst="rect">
            <a:avLst/>
          </a:prstGeom>
        </p:spPr>
      </p:pic>
      <p:sp>
        <p:nvSpPr>
          <p:cNvPr id="17" name="TextBox 16"/>
          <p:cNvSpPr txBox="1"/>
          <p:nvPr/>
        </p:nvSpPr>
        <p:spPr>
          <a:xfrm>
            <a:off x="673191" y="6018441"/>
            <a:ext cx="3441968" cy="215444"/>
          </a:xfrm>
          <a:prstGeom prst="rect">
            <a:avLst/>
          </a:prstGeom>
          <a:noFill/>
        </p:spPr>
        <p:txBody>
          <a:bodyPr wrap="none" rtlCol="0">
            <a:spAutoFit/>
          </a:bodyPr>
          <a:lstStyle/>
          <a:p>
            <a:r>
              <a:rPr lang="en-US" sz="800" dirty="0" smtClean="0"/>
              <a:t>http://www.flickr.com/photos/edsel_/4735698862/sizes/l/in/photostream/</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Dissemination</a:t>
            </a:r>
            <a:endParaRPr lang="en-US" dirty="0"/>
          </a:p>
        </p:txBody>
      </p:sp>
      <p:sp>
        <p:nvSpPr>
          <p:cNvPr id="3" name="Content Placeholder 2"/>
          <p:cNvSpPr>
            <a:spLocks noGrp="1"/>
          </p:cNvSpPr>
          <p:nvPr>
            <p:ph idx="1"/>
          </p:nvPr>
        </p:nvSpPr>
        <p:spPr/>
        <p:txBody>
          <a:bodyPr>
            <a:normAutofit/>
          </a:bodyPr>
          <a:lstStyle/>
          <a:p>
            <a:r>
              <a:rPr lang="en-US" dirty="0" smtClean="0"/>
              <a:t>Track the policies for when/how an entity can be used as specified by the creator of that entity</a:t>
            </a:r>
          </a:p>
          <a:p>
            <a:pPr lvl="1"/>
            <a:r>
              <a:rPr lang="en-US" dirty="0" smtClean="0"/>
              <a:t>Access Control</a:t>
            </a:r>
          </a:p>
          <a:p>
            <a:pPr lvl="1"/>
            <a:r>
              <a:rPr lang="en-US" dirty="0" smtClean="0"/>
              <a:t>Licensing</a:t>
            </a:r>
          </a:p>
          <a:p>
            <a:pPr lvl="1"/>
            <a:r>
              <a:rPr lang="en-US" dirty="0" smtClean="0"/>
              <a:t>Law enforcement</a:t>
            </a:r>
            <a:endParaRPr lang="en-US" dirty="0"/>
          </a:p>
        </p:txBody>
      </p:sp>
      <p:pic>
        <p:nvPicPr>
          <p:cNvPr id="5" name="Picture 4"/>
          <p:cNvPicPr>
            <a:picLocks noChangeAspect="1"/>
          </p:cNvPicPr>
          <p:nvPr/>
        </p:nvPicPr>
        <p:blipFill>
          <a:blip r:embed="rId2"/>
          <a:stretch>
            <a:fillRect/>
          </a:stretch>
        </p:blipFill>
        <p:spPr>
          <a:xfrm>
            <a:off x="4340979" y="3135313"/>
            <a:ext cx="4621855" cy="31808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r>
              <a:rPr lang="en-US" dirty="0" smtClean="0"/>
              <a:t>Scale - how to operate with large amounts of provenance information</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Understanding</a:t>
            </a:r>
            <a:endParaRPr lang="en-US" dirty="0"/>
          </a:p>
        </p:txBody>
      </p:sp>
      <p:sp>
        <p:nvSpPr>
          <p:cNvPr id="3" name="Content Placeholder 2"/>
          <p:cNvSpPr>
            <a:spLocks noGrp="1"/>
          </p:cNvSpPr>
          <p:nvPr>
            <p:ph idx="1"/>
          </p:nvPr>
        </p:nvSpPr>
        <p:spPr/>
        <p:txBody>
          <a:bodyPr>
            <a:normAutofit/>
          </a:bodyPr>
          <a:lstStyle/>
          <a:p>
            <a:r>
              <a:rPr lang="en-US" dirty="0" smtClean="0"/>
              <a:t>End user consumption of provenance</a:t>
            </a:r>
          </a:p>
          <a:p>
            <a:pPr lvl="1"/>
            <a:r>
              <a:rPr lang="en-US" dirty="0" smtClean="0"/>
              <a:t>Presentation</a:t>
            </a:r>
          </a:p>
          <a:p>
            <a:pPr lvl="1"/>
            <a:r>
              <a:rPr lang="en-US" dirty="0" smtClean="0"/>
              <a:t>Abstraction</a:t>
            </a:r>
          </a:p>
        </p:txBody>
      </p:sp>
      <p:pic>
        <p:nvPicPr>
          <p:cNvPr id="4" name="Picture 3" descr="pc3opm-small.jpg"/>
          <p:cNvPicPr>
            <a:picLocks noChangeAspect="1"/>
          </p:cNvPicPr>
          <p:nvPr/>
        </p:nvPicPr>
        <p:blipFill>
          <a:blip r:embed="rId3"/>
          <a:stretch>
            <a:fillRect/>
          </a:stretch>
        </p:blipFill>
        <p:spPr>
          <a:xfrm>
            <a:off x="633889" y="3128958"/>
            <a:ext cx="7531120" cy="1673582"/>
          </a:xfrm>
          <a:prstGeom prst="rect">
            <a:avLst/>
          </a:prstGeom>
        </p:spPr>
      </p:pic>
      <p:pic>
        <p:nvPicPr>
          <p:cNvPr id="5" name="Picture 4"/>
          <p:cNvPicPr>
            <a:picLocks noChangeAspect="1"/>
          </p:cNvPicPr>
          <p:nvPr/>
        </p:nvPicPr>
        <p:blipFill>
          <a:blip r:embed="rId4"/>
          <a:srcRect t="34200" b="38505"/>
          <a:stretch>
            <a:fillRect/>
          </a:stretch>
        </p:blipFill>
        <p:spPr>
          <a:xfrm>
            <a:off x="633889" y="4967378"/>
            <a:ext cx="6755553" cy="16645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4: Aims</a:t>
            </a:r>
            <a:endParaRPr lang="en-US" dirty="0"/>
          </a:p>
        </p:txBody>
      </p:sp>
      <p:sp>
        <p:nvSpPr>
          <p:cNvPr id="3" name="Content Placeholder 2"/>
          <p:cNvSpPr>
            <a:spLocks noGrp="1"/>
          </p:cNvSpPr>
          <p:nvPr>
            <p:ph idx="1"/>
          </p:nvPr>
        </p:nvSpPr>
        <p:spPr/>
        <p:txBody>
          <a:bodyPr/>
          <a:lstStyle/>
          <a:p>
            <a:pPr>
              <a:buNone/>
            </a:pPr>
            <a:r>
              <a:rPr lang="en-US" dirty="0" smtClean="0"/>
              <a:t>In this session, you’ll learn about</a:t>
            </a:r>
          </a:p>
          <a:p>
            <a:r>
              <a:rPr lang="en-US" dirty="0" smtClean="0"/>
              <a:t>Exemplar use cases that demonstrate the need for provenance</a:t>
            </a:r>
          </a:p>
          <a:p>
            <a:r>
              <a:rPr lang="en-US" dirty="0" smtClean="0"/>
              <a:t>How to identify and organize provenance issues from a use case</a:t>
            </a:r>
          </a:p>
          <a:p>
            <a:r>
              <a:rPr lang="en-US" dirty="0" smtClean="0"/>
              <a:t>Determine where OPM can help</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Interoperability </a:t>
            </a:r>
            <a:endParaRPr lang="en-US" dirty="0"/>
          </a:p>
        </p:txBody>
      </p:sp>
      <p:grpSp>
        <p:nvGrpSpPr>
          <p:cNvPr id="4" name="Group 11"/>
          <p:cNvGrpSpPr/>
          <p:nvPr/>
        </p:nvGrpSpPr>
        <p:grpSpPr>
          <a:xfrm>
            <a:off x="1643042" y="1643050"/>
            <a:ext cx="6000792" cy="2857520"/>
            <a:chOff x="785786" y="2214554"/>
            <a:chExt cx="7358114" cy="3500462"/>
          </a:xfrm>
        </p:grpSpPr>
        <p:sp>
          <p:nvSpPr>
            <p:cNvPr id="5" name="Can 4"/>
            <p:cNvSpPr/>
            <p:nvPr/>
          </p:nvSpPr>
          <p:spPr>
            <a:xfrm>
              <a:off x="1500166" y="3071810"/>
              <a:ext cx="642942" cy="785818"/>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2786050" y="2428868"/>
              <a:ext cx="642942" cy="785818"/>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a:off x="4429124" y="3643314"/>
              <a:ext cx="642942" cy="785818"/>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6286512" y="2214554"/>
              <a:ext cx="642942" cy="785818"/>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p:cNvSpPr/>
            <p:nvPr/>
          </p:nvSpPr>
          <p:spPr>
            <a:xfrm>
              <a:off x="785786" y="5143512"/>
              <a:ext cx="7358114" cy="5715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Provenance Inter-Operability Layer</a:t>
              </a:r>
              <a:endParaRPr lang="en-US" dirty="0">
                <a:solidFill>
                  <a:schemeClr val="tx1"/>
                </a:solidFill>
              </a:endParaRPr>
            </a:p>
          </p:txBody>
        </p:sp>
        <p:sp>
          <p:nvSpPr>
            <p:cNvPr id="10" name="Up-Down Arrow 9"/>
            <p:cNvSpPr/>
            <p:nvPr/>
          </p:nvSpPr>
          <p:spPr>
            <a:xfrm>
              <a:off x="1785918" y="4143380"/>
              <a:ext cx="142876" cy="928694"/>
            </a:xfrm>
            <a:prstGeom prst="upDownArrow">
              <a:avLst/>
            </a:prstGeom>
            <a:solidFill>
              <a:schemeClr val="accent3">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p:cNvSpPr/>
            <p:nvPr/>
          </p:nvSpPr>
          <p:spPr>
            <a:xfrm>
              <a:off x="3071802" y="3357562"/>
              <a:ext cx="142876" cy="1714512"/>
            </a:xfrm>
            <a:prstGeom prst="upDownArrow">
              <a:avLst/>
            </a:prstGeom>
            <a:solidFill>
              <a:schemeClr val="accent3">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a:off x="6572264" y="3286124"/>
              <a:ext cx="142876" cy="1785950"/>
            </a:xfrm>
            <a:prstGeom prst="upDownArrow">
              <a:avLst/>
            </a:prstGeom>
            <a:solidFill>
              <a:schemeClr val="accent3">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Down Arrow 12"/>
            <p:cNvSpPr/>
            <p:nvPr/>
          </p:nvSpPr>
          <p:spPr>
            <a:xfrm>
              <a:off x="4714876" y="4500570"/>
              <a:ext cx="142876" cy="571504"/>
            </a:xfrm>
            <a:prstGeom prst="upDownArrow">
              <a:avLst/>
            </a:prstGeom>
            <a:solidFill>
              <a:schemeClr val="accent3">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285984" y="5643578"/>
            <a:ext cx="135732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Visualisation</a:t>
            </a:r>
            <a:endParaRPr lang="en-US" dirty="0"/>
          </a:p>
        </p:txBody>
      </p:sp>
      <p:sp>
        <p:nvSpPr>
          <p:cNvPr id="15" name="Rectangle 14"/>
          <p:cNvSpPr/>
          <p:nvPr/>
        </p:nvSpPr>
        <p:spPr>
          <a:xfrm>
            <a:off x="4000496" y="5643578"/>
            <a:ext cx="135732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Reasoning</a:t>
            </a:r>
            <a:endParaRPr lang="en-US" dirty="0"/>
          </a:p>
        </p:txBody>
      </p:sp>
      <p:sp>
        <p:nvSpPr>
          <p:cNvPr id="16" name="Rectangle 15"/>
          <p:cNvSpPr/>
          <p:nvPr/>
        </p:nvSpPr>
        <p:spPr>
          <a:xfrm>
            <a:off x="5715008" y="5643578"/>
            <a:ext cx="135732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Conversion</a:t>
            </a:r>
            <a:endParaRPr lang="en-US" dirty="0"/>
          </a:p>
        </p:txBody>
      </p:sp>
      <p:cxnSp>
        <p:nvCxnSpPr>
          <p:cNvPr id="17" name="Straight Arrow Connector 16"/>
          <p:cNvCxnSpPr>
            <a:stCxn id="14" idx="0"/>
          </p:cNvCxnSpPr>
          <p:nvPr/>
        </p:nvCxnSpPr>
        <p:spPr>
          <a:xfrm rot="5400000" flipH="1" flipV="1">
            <a:off x="2839629" y="4625586"/>
            <a:ext cx="1143008" cy="892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0"/>
            <a:endCxn id="9" idx="2"/>
          </p:cNvCxnSpPr>
          <p:nvPr/>
        </p:nvCxnSpPr>
        <p:spPr>
          <a:xfrm rot="16200000" flipV="1">
            <a:off x="4089794" y="5054214"/>
            <a:ext cx="1143008"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0"/>
          </p:cNvCxnSpPr>
          <p:nvPr/>
        </p:nvCxnSpPr>
        <p:spPr>
          <a:xfrm rot="16200000" flipV="1">
            <a:off x="5447116" y="4697024"/>
            <a:ext cx="1143008" cy="750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Accountability &amp; Trust</a:t>
            </a:r>
            <a:endParaRPr lang="en-US" dirty="0"/>
          </a:p>
        </p:txBody>
      </p:sp>
      <p:sp>
        <p:nvSpPr>
          <p:cNvPr id="3" name="Content Placeholder 2"/>
          <p:cNvSpPr>
            <a:spLocks noGrp="1"/>
          </p:cNvSpPr>
          <p:nvPr>
            <p:ph idx="1"/>
          </p:nvPr>
        </p:nvSpPr>
        <p:spPr/>
        <p:txBody>
          <a:bodyPr>
            <a:normAutofit/>
          </a:bodyPr>
          <a:lstStyle/>
          <a:p>
            <a:r>
              <a:rPr lang="en-US" dirty="0" smtClean="0"/>
              <a:t>Accountability</a:t>
            </a:r>
          </a:p>
          <a:p>
            <a:pPr lvl="1"/>
            <a:r>
              <a:rPr lang="en-US" dirty="0" smtClean="0"/>
              <a:t>Verification</a:t>
            </a:r>
          </a:p>
          <a:p>
            <a:pPr lvl="1"/>
            <a:r>
              <a:rPr lang="en-US" dirty="0" smtClean="0"/>
              <a:t>Compliance</a:t>
            </a:r>
          </a:p>
          <a:p>
            <a:r>
              <a:rPr lang="en-US" dirty="0" smtClean="0"/>
              <a:t>Trust</a:t>
            </a:r>
          </a:p>
          <a:p>
            <a:pPr lvl="1"/>
            <a:r>
              <a:rPr lang="en-US" dirty="0" smtClean="0"/>
              <a:t>Information quality</a:t>
            </a:r>
          </a:p>
          <a:p>
            <a:pPr lvl="1"/>
            <a:r>
              <a:rPr lang="en-US" dirty="0" smtClean="0"/>
              <a:t>Reputation / Reliability</a:t>
            </a:r>
          </a:p>
        </p:txBody>
      </p:sp>
      <p:pic>
        <p:nvPicPr>
          <p:cNvPr id="5" name="Picture 4" descr="3804532661_e8a31ebc17_b.jpg"/>
          <p:cNvPicPr>
            <a:picLocks noChangeAspect="1"/>
          </p:cNvPicPr>
          <p:nvPr/>
        </p:nvPicPr>
        <p:blipFill>
          <a:blip r:embed="rId3"/>
          <a:srcRect/>
          <a:stretch>
            <a:fillRect/>
          </a:stretch>
        </p:blipFill>
        <p:spPr bwMode="auto">
          <a:xfrm>
            <a:off x="5038725" y="1424214"/>
            <a:ext cx="3648075" cy="3648075"/>
          </a:xfrm>
          <a:prstGeom prst="rect">
            <a:avLst/>
          </a:prstGeom>
          <a:noFill/>
          <a:ln w="9525">
            <a:noFill/>
            <a:miter lim="800000"/>
            <a:headEnd/>
            <a:tailEnd/>
          </a:ln>
        </p:spPr>
      </p:pic>
      <p:sp>
        <p:nvSpPr>
          <p:cNvPr id="6" name="TextBox 5"/>
          <p:cNvSpPr txBox="1">
            <a:spLocks noChangeArrowheads="1"/>
          </p:cNvSpPr>
          <p:nvPr/>
        </p:nvSpPr>
        <p:spPr bwMode="auto">
          <a:xfrm>
            <a:off x="5038724" y="5072289"/>
            <a:ext cx="3648075" cy="461665"/>
          </a:xfrm>
          <a:prstGeom prst="rect">
            <a:avLst/>
          </a:prstGeom>
          <a:noFill/>
          <a:ln w="9525">
            <a:noFill/>
            <a:miter lim="800000"/>
            <a:headEnd/>
            <a:tailEnd/>
          </a:ln>
        </p:spPr>
        <p:txBody>
          <a:bodyPr wrap="square">
            <a:prstTxWarp prst="textNoShape">
              <a:avLst/>
            </a:prstTxWarp>
            <a:spAutoFit/>
          </a:bodyPr>
          <a:lstStyle/>
          <a:p>
            <a:r>
              <a:rPr lang="en-US" sz="1200" dirty="0" smtClean="0">
                <a:latin typeface="Tw Cen MT" charset="0"/>
              </a:rPr>
              <a:t>From: http</a:t>
            </a:r>
            <a:r>
              <a:rPr lang="en-US" sz="1200" dirty="0">
                <a:latin typeface="Tw Cen MT" charset="0"/>
              </a:rPr>
              <a:t>://www.flickr.com/photos/el_ramon/3804532661/</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When things go wrong</a:t>
            </a:r>
            <a:endParaRPr lang="en-US" dirty="0"/>
          </a:p>
        </p:txBody>
      </p:sp>
      <p:sp>
        <p:nvSpPr>
          <p:cNvPr id="3" name="Content Placeholder 2"/>
          <p:cNvSpPr>
            <a:spLocks noGrp="1"/>
          </p:cNvSpPr>
          <p:nvPr>
            <p:ph idx="1"/>
          </p:nvPr>
        </p:nvSpPr>
        <p:spPr/>
        <p:txBody>
          <a:bodyPr>
            <a:normAutofit lnSpcReduction="10000"/>
          </a:bodyPr>
          <a:lstStyle/>
          <a:p>
            <a:r>
              <a:rPr lang="en-US" dirty="0" smtClean="0"/>
              <a:t>Imperfections - reasoning about provenance information that is not complete or correct</a:t>
            </a:r>
          </a:p>
          <a:p>
            <a:pPr lvl="1"/>
            <a:r>
              <a:rPr lang="en-US" dirty="0" smtClean="0"/>
              <a:t>Incomplete</a:t>
            </a:r>
          </a:p>
          <a:p>
            <a:pPr lvl="1"/>
            <a:r>
              <a:rPr lang="en-US" dirty="0" smtClean="0"/>
              <a:t>Uncertain</a:t>
            </a:r>
          </a:p>
          <a:p>
            <a:pPr lvl="1"/>
            <a:r>
              <a:rPr lang="en-US" dirty="0" smtClean="0"/>
              <a:t>Erroneous</a:t>
            </a:r>
          </a:p>
          <a:p>
            <a:pPr lvl="1"/>
            <a:r>
              <a:rPr lang="en-US" dirty="0" smtClean="0"/>
              <a:t>Fraudulent</a:t>
            </a:r>
          </a:p>
          <a:p>
            <a:r>
              <a:rPr lang="en-US" dirty="0" smtClean="0"/>
              <a:t>Debugging</a:t>
            </a:r>
          </a:p>
          <a:p>
            <a:r>
              <a:rPr lang="en-US" dirty="0" smtClean="0"/>
              <a:t>Comparison</a:t>
            </a:r>
          </a:p>
          <a:p>
            <a:pPr>
              <a:buNone/>
            </a:pPr>
            <a:endParaRPr lang="en-US" dirty="0"/>
          </a:p>
        </p:txBody>
      </p:sp>
      <p:pic>
        <p:nvPicPr>
          <p:cNvPr id="4" name="Picture 3" descr="4517822872_e4c73b145b_o.png"/>
          <p:cNvPicPr>
            <a:picLocks noChangeAspect="1"/>
          </p:cNvPicPr>
          <p:nvPr/>
        </p:nvPicPr>
        <p:blipFill>
          <a:blip r:embed="rId2"/>
          <a:stretch>
            <a:fillRect/>
          </a:stretch>
        </p:blipFill>
        <p:spPr>
          <a:xfrm>
            <a:off x="3898900" y="2956225"/>
            <a:ext cx="4787900" cy="1784049"/>
          </a:xfrm>
          <a:prstGeom prst="rect">
            <a:avLst/>
          </a:prstGeom>
        </p:spPr>
      </p:pic>
      <p:sp>
        <p:nvSpPr>
          <p:cNvPr id="5" name="TextBox 4"/>
          <p:cNvSpPr txBox="1"/>
          <p:nvPr/>
        </p:nvSpPr>
        <p:spPr>
          <a:xfrm>
            <a:off x="3962430" y="4787556"/>
            <a:ext cx="4724370" cy="246221"/>
          </a:xfrm>
          <a:prstGeom prst="rect">
            <a:avLst/>
          </a:prstGeom>
          <a:noFill/>
        </p:spPr>
        <p:txBody>
          <a:bodyPr wrap="none" rtlCol="0">
            <a:spAutoFit/>
          </a:bodyPr>
          <a:lstStyle/>
          <a:p>
            <a:r>
              <a:rPr lang="en-US" sz="1000" dirty="0" smtClean="0"/>
              <a:t>From: http://www.flickr.com/photos/dullhunk/4517822872/sizes/o/in/photostream/</a:t>
            </a:r>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Dimensions</a:t>
            </a:r>
            <a:endParaRPr lang="en-US" dirty="0"/>
          </a:p>
        </p:txBody>
      </p:sp>
      <p:sp>
        <p:nvSpPr>
          <p:cNvPr id="3" name="Content Placeholder 2"/>
          <p:cNvSpPr>
            <a:spLocks noGrp="1"/>
          </p:cNvSpPr>
          <p:nvPr>
            <p:ph idx="1"/>
          </p:nvPr>
        </p:nvSpPr>
        <p:spPr/>
        <p:txBody>
          <a:bodyPr/>
          <a:lstStyle/>
          <a:p>
            <a:r>
              <a:rPr lang="en-US" dirty="0" smtClean="0"/>
              <a:t>3 scenarios from the W3C incubator group</a:t>
            </a:r>
          </a:p>
          <a:p>
            <a:r>
              <a:rPr lang="en-US" dirty="0" smtClean="0"/>
              <a:t>Scenario aggregates from many different use cases</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a:t>
            </a:r>
            <a:r>
              <a:rPr lang="en-US" dirty="0" err="1" smtClean="0"/>
              <a:t>BlogAgg</a:t>
            </a:r>
            <a:endParaRPr lang="en-US" dirty="0"/>
          </a:p>
        </p:txBody>
      </p:sp>
      <p:pic>
        <p:nvPicPr>
          <p:cNvPr id="4" name="Picture 3"/>
          <p:cNvPicPr>
            <a:picLocks noChangeAspect="1"/>
          </p:cNvPicPr>
          <p:nvPr/>
        </p:nvPicPr>
        <p:blipFill>
          <a:blip r:embed="rId3"/>
          <a:stretch>
            <a:fillRect/>
          </a:stretch>
        </p:blipFill>
        <p:spPr>
          <a:xfrm>
            <a:off x="457199" y="1180778"/>
            <a:ext cx="4503473" cy="5305017"/>
          </a:xfrm>
          <a:prstGeom prst="rect">
            <a:avLst/>
          </a:prstGeom>
        </p:spPr>
      </p:pic>
      <p:pic>
        <p:nvPicPr>
          <p:cNvPr id="5" name="Picture 4"/>
          <p:cNvPicPr>
            <a:picLocks noChangeAspect="1"/>
          </p:cNvPicPr>
          <p:nvPr/>
        </p:nvPicPr>
        <p:blipFill>
          <a:blip r:embed="rId4"/>
          <a:stretch>
            <a:fillRect/>
          </a:stretch>
        </p:blipFill>
        <p:spPr>
          <a:xfrm>
            <a:off x="5149007" y="1780129"/>
            <a:ext cx="3933296" cy="408029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Provenance Problem</a:t>
            </a:r>
            <a:endParaRPr lang="en-US" dirty="0"/>
          </a:p>
        </p:txBody>
      </p:sp>
      <p:sp>
        <p:nvSpPr>
          <p:cNvPr id="10" name="Content Placeholder 9"/>
          <p:cNvSpPr>
            <a:spLocks noGrp="1"/>
          </p:cNvSpPr>
          <p:nvPr>
            <p:ph idx="1"/>
          </p:nvPr>
        </p:nvSpPr>
        <p:spPr/>
        <p:txBody>
          <a:bodyPr/>
          <a:lstStyle/>
          <a:p>
            <a:r>
              <a:rPr lang="en-US" dirty="0" err="1" smtClean="0"/>
              <a:t>BlogAgg</a:t>
            </a:r>
            <a:r>
              <a:rPr lang="en-US" dirty="0" smtClean="0"/>
              <a:t> wants to determine the correct originator of an item </a:t>
            </a:r>
          </a:p>
          <a:p>
            <a:r>
              <a:rPr lang="en-US" dirty="0" err="1" smtClean="0"/>
              <a:t>BlogAgg</a:t>
            </a:r>
            <a:r>
              <a:rPr lang="en-US" dirty="0" smtClean="0"/>
              <a:t> wants to determine if it can reuse an image</a:t>
            </a:r>
          </a:p>
          <a:p>
            <a:r>
              <a:rPr lang="en-US" dirty="0" err="1" smtClean="0"/>
              <a:t>BlogAgg</a:t>
            </a:r>
            <a:r>
              <a:rPr lang="en-US" dirty="0" smtClean="0"/>
              <a:t> wants to determine if the image was modified</a:t>
            </a:r>
          </a:p>
          <a:p>
            <a:r>
              <a:rPr lang="en-US" dirty="0" err="1" smtClean="0"/>
              <a:t>BlogAgg</a:t>
            </a:r>
            <a:r>
              <a:rPr lang="en-US" dirty="0" smtClean="0"/>
              <a:t> want to provide confidence to the end-user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ntent-a.pdf"/>
          <p:cNvPicPr>
            <a:picLocks noGrp="1" noChangeAspect="1"/>
          </p:cNvPicPr>
          <p:nvPr>
            <p:ph idx="1"/>
          </p:nvPr>
        </p:nvPicPr>
        <mc:AlternateContent>
          <mc:Choice xmlns:ma="http://schemas.microsoft.com/office/mac/drawingml/2008/main" Requires="ma">
            <p:blipFill>
              <a:blip r:embed="rId2"/>
              <a:srcRect l="-17620" r="-17620"/>
              <a:stretch>
                <a:fillRect/>
              </a:stretch>
            </p:blipFill>
          </mc:Choice>
          <mc:Fallback>
            <p:blipFill>
              <a:blip r:embed="rId3"/>
              <a:srcRect l="-17620" r="-17620"/>
              <a:stretch>
                <a:fillRect/>
              </a:stretch>
            </p:blipFill>
          </mc:Fallback>
        </mc:AlternateContent>
        <p:spPr>
          <a:xfrm>
            <a:off x="-1172844" y="1004183"/>
            <a:ext cx="9952470" cy="5686304"/>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nagement-a.jpg"/>
          <p:cNvPicPr>
            <a:picLocks noGrp="1" noChangeAspect="1"/>
          </p:cNvPicPr>
          <p:nvPr>
            <p:ph idx="1"/>
          </p:nvPr>
        </p:nvPicPr>
        <p:blipFill>
          <a:blip r:embed="rId2"/>
          <a:srcRect l="-17579" r="-17579"/>
          <a:stretch>
            <a:fillRect/>
          </a:stretch>
        </p:blipFill>
        <p:spPr>
          <a:xfrm>
            <a:off x="-992836" y="1384210"/>
            <a:ext cx="9112288" cy="520626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se.png"/>
          <p:cNvPicPr>
            <a:picLocks noGrp="1" noChangeAspect="1"/>
          </p:cNvPicPr>
          <p:nvPr>
            <p:ph idx="1"/>
          </p:nvPr>
        </p:nvPicPr>
        <p:blipFill>
          <a:blip r:embed="rId2"/>
          <a:srcRect l="-17579" r="-17579"/>
          <a:stretch>
            <a:fillRect/>
          </a:stretch>
        </p:blipFill>
        <p:spPr>
          <a:xfrm>
            <a:off x="-1212847" y="1180778"/>
            <a:ext cx="10166841" cy="5808784"/>
          </a:xfr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dirty="0" smtClean="0"/>
              <a:t> Scenario 2: Contract</a:t>
            </a:r>
          </a:p>
        </p:txBody>
      </p:sp>
      <p:sp>
        <p:nvSpPr>
          <p:cNvPr id="8" name="Content Placeholder 7"/>
          <p:cNvSpPr>
            <a:spLocks noGrp="1"/>
          </p:cNvSpPr>
          <p:nvPr>
            <p:ph idx="1"/>
          </p:nvPr>
        </p:nvSpPr>
        <p:spPr/>
        <p:txBody>
          <a:bodyPr/>
          <a:lstStyle/>
          <a:p>
            <a:endParaRPr lang="en-US"/>
          </a:p>
        </p:txBody>
      </p:sp>
      <p:sp>
        <p:nvSpPr>
          <p:cNvPr id="15363" name="TextBox 5"/>
          <p:cNvSpPr txBox="1">
            <a:spLocks noChangeArrowheads="1"/>
          </p:cNvSpPr>
          <p:nvPr/>
        </p:nvSpPr>
        <p:spPr bwMode="auto">
          <a:xfrm>
            <a:off x="5472113" y="6400800"/>
            <a:ext cx="3017837" cy="246063"/>
          </a:xfrm>
          <a:prstGeom prst="rect">
            <a:avLst/>
          </a:prstGeom>
          <a:noFill/>
          <a:ln w="9525">
            <a:noFill/>
            <a:miter lim="800000"/>
            <a:headEnd/>
            <a:tailEnd/>
          </a:ln>
        </p:spPr>
        <p:txBody>
          <a:bodyPr wrap="none">
            <a:prstTxWarp prst="textNoShape">
              <a:avLst/>
            </a:prstTxWarp>
            <a:spAutoFit/>
          </a:bodyPr>
          <a:lstStyle/>
          <a:p>
            <a:r>
              <a:rPr lang="en-US" sz="1000">
                <a:latin typeface="Tw Cen MT" charset="0"/>
              </a:rPr>
              <a:t>http://www.flickr.com/photos/newbirth/2834643961/</a:t>
            </a:r>
          </a:p>
        </p:txBody>
      </p:sp>
      <p:pic>
        <p:nvPicPr>
          <p:cNvPr id="15364" name="Picture 6" descr="2834643961_cc90dc46a7_b.jpg"/>
          <p:cNvPicPr>
            <a:picLocks noChangeAspect="1"/>
          </p:cNvPicPr>
          <p:nvPr/>
        </p:nvPicPr>
        <p:blipFill>
          <a:blip r:embed="rId3"/>
          <a:srcRect/>
          <a:stretch>
            <a:fillRect/>
          </a:stretch>
        </p:blipFill>
        <p:spPr bwMode="auto">
          <a:xfrm>
            <a:off x="1530042" y="1424214"/>
            <a:ext cx="6259546" cy="4694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4: Contents</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Exercise: your use case</a:t>
            </a:r>
          </a:p>
          <a:p>
            <a:r>
              <a:rPr lang="en-US" dirty="0" smtClean="0"/>
              <a:t>W3C Use Cases &amp; Scenarios</a:t>
            </a:r>
          </a:p>
          <a:p>
            <a:r>
              <a:rPr lang="en-US" dirty="0" smtClean="0"/>
              <a:t>Organizing Requirements</a:t>
            </a:r>
          </a:p>
          <a:p>
            <a:r>
              <a:rPr lang="en-US" dirty="0" smtClean="0"/>
              <a:t>Exercise: situating your use case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Provenance Problems</a:t>
            </a:r>
            <a:endParaRPr lang="en-US" dirty="0"/>
          </a:p>
        </p:txBody>
      </p:sp>
      <p:sp>
        <p:nvSpPr>
          <p:cNvPr id="3" name="Content Placeholder 2"/>
          <p:cNvSpPr>
            <a:spLocks noGrp="1"/>
          </p:cNvSpPr>
          <p:nvPr>
            <p:ph idx="1"/>
          </p:nvPr>
        </p:nvSpPr>
        <p:spPr/>
        <p:txBody>
          <a:bodyPr/>
          <a:lstStyle/>
          <a:p>
            <a:r>
              <a:rPr lang="en-US" dirty="0" smtClean="0"/>
              <a:t>BWF needs to prove that it performed correctly</a:t>
            </a:r>
          </a:p>
          <a:p>
            <a:r>
              <a:rPr lang="en-US" dirty="0" smtClean="0"/>
              <a:t>BWF needs to show that it did not tamper with its reports</a:t>
            </a:r>
          </a:p>
          <a:p>
            <a:r>
              <a:rPr lang="en-US" dirty="0" smtClean="0"/>
              <a:t>BWF needs to show that experts independently signed off on a product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ontent-bwf.png"/>
          <p:cNvPicPr>
            <a:picLocks noChangeAspect="1"/>
          </p:cNvPicPr>
          <p:nvPr/>
        </p:nvPicPr>
        <p:blipFill>
          <a:blip r:embed="rId2"/>
          <a:stretch>
            <a:fillRect/>
          </a:stretch>
        </p:blipFill>
        <p:spPr>
          <a:xfrm>
            <a:off x="18558" y="1180777"/>
            <a:ext cx="7531647" cy="564873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Management-contract.png"/>
          <p:cNvPicPr>
            <a:picLocks noChangeAspect="1"/>
          </p:cNvPicPr>
          <p:nvPr/>
        </p:nvPicPr>
        <p:blipFill>
          <a:blip r:embed="rId2"/>
          <a:stretch>
            <a:fillRect/>
          </a:stretch>
        </p:blipFill>
        <p:spPr>
          <a:xfrm>
            <a:off x="0" y="1260090"/>
            <a:ext cx="7330200" cy="54976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ontract-use.png"/>
          <p:cNvPicPr>
            <a:picLocks noChangeAspect="1"/>
          </p:cNvPicPr>
          <p:nvPr/>
        </p:nvPicPr>
        <p:blipFill>
          <a:blip r:embed="rId2"/>
          <a:stretch>
            <a:fillRect/>
          </a:stretch>
        </p:blipFill>
        <p:spPr>
          <a:xfrm>
            <a:off x="-1" y="1180778"/>
            <a:ext cx="7500205" cy="562515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Your Use Case</a:t>
            </a:r>
            <a:endParaRPr lang="en-US" dirty="0"/>
          </a:p>
        </p:txBody>
      </p:sp>
      <p:sp>
        <p:nvSpPr>
          <p:cNvPr id="3" name="Content Placeholder 2"/>
          <p:cNvSpPr>
            <a:spLocks noGrp="1"/>
          </p:cNvSpPr>
          <p:nvPr>
            <p:ph idx="1"/>
          </p:nvPr>
        </p:nvSpPr>
        <p:spPr/>
        <p:txBody>
          <a:bodyPr/>
          <a:lstStyle/>
          <a:p>
            <a:r>
              <a:rPr lang="en-US" dirty="0" smtClean="0"/>
              <a:t>What dimensions need to be addressed in your use case?</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OPM help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Content</a:t>
            </a:r>
          </a:p>
          <a:p>
            <a:pPr lvl="1"/>
            <a:r>
              <a:rPr lang="en-US" dirty="0" smtClean="0"/>
              <a:t>Object</a:t>
            </a:r>
          </a:p>
          <a:p>
            <a:pPr lvl="1"/>
            <a:r>
              <a:rPr lang="en-US" dirty="0" smtClean="0"/>
              <a:t>Attribution</a:t>
            </a:r>
          </a:p>
          <a:p>
            <a:pPr lvl="1"/>
            <a:r>
              <a:rPr lang="en-US" dirty="0" smtClean="0"/>
              <a:t>Process</a:t>
            </a:r>
          </a:p>
          <a:p>
            <a:pPr lvl="1"/>
            <a:r>
              <a:rPr lang="en-US" dirty="0" smtClean="0"/>
              <a:t>Evolution</a:t>
            </a:r>
          </a:p>
          <a:p>
            <a:r>
              <a:rPr lang="en-US" dirty="0" smtClean="0"/>
              <a:t>Management</a:t>
            </a:r>
          </a:p>
          <a:p>
            <a:pPr lvl="1"/>
            <a:r>
              <a:rPr lang="en-US" dirty="0" smtClean="0"/>
              <a:t> Publication</a:t>
            </a:r>
          </a:p>
          <a:p>
            <a:r>
              <a:rPr lang="en-US" dirty="0" smtClean="0"/>
              <a:t>Use</a:t>
            </a:r>
          </a:p>
          <a:p>
            <a:pPr lvl="1"/>
            <a:r>
              <a:rPr lang="en-US" dirty="0" smtClean="0"/>
              <a:t>Understanding</a:t>
            </a:r>
          </a:p>
          <a:p>
            <a:pPr lvl="1"/>
            <a:r>
              <a:rPr lang="en-US" dirty="0" smtClean="0"/>
              <a:t>interoperability</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motivation….</a:t>
            </a:r>
            <a:endParaRPr lang="en-US" dirty="0"/>
          </a:p>
        </p:txBody>
      </p:sp>
      <p:pic>
        <p:nvPicPr>
          <p:cNvPr id="4" name="drugtracking.mov">
            <a:hlinkClick r:id="" action="ppaction://media"/>
          </p:cNvPr>
          <p:cNvPicPr/>
          <p:nvPr>
            <p:ph idx="1"/>
            <a:videoFile r:link="rId1"/>
          </p:nvPr>
        </p:nvPicPr>
        <p:blipFill>
          <a:blip r:embed="rId4"/>
          <a:stretch>
            <a:fillRect/>
          </a:stretch>
        </p:blipFill>
        <p:spPr>
          <a:xfrm>
            <a:off x="508000" y="1438275"/>
            <a:ext cx="8128000" cy="4673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of a use case…</a:t>
            </a:r>
            <a:endParaRPr lang="en-US" dirty="0"/>
          </a:p>
        </p:txBody>
      </p:sp>
      <p:sp>
        <p:nvSpPr>
          <p:cNvPr id="3" name="Content Placeholder 2"/>
          <p:cNvSpPr>
            <a:spLocks noGrp="1"/>
          </p:cNvSpPr>
          <p:nvPr>
            <p:ph idx="1"/>
          </p:nvPr>
        </p:nvSpPr>
        <p:spPr/>
        <p:txBody>
          <a:bodyPr/>
          <a:lstStyle/>
          <a:p>
            <a:r>
              <a:rPr lang="en-US" dirty="0" smtClean="0"/>
              <a:t>Think of an application or scenario where provenance is required?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lstStyle/>
          <a:p>
            <a:r>
              <a:rPr lang="en-US" dirty="0" smtClean="0"/>
              <a:t>Why is provenance required?</a:t>
            </a:r>
          </a:p>
          <a:p>
            <a:r>
              <a:rPr lang="en-US" dirty="0" smtClean="0"/>
              <a:t>Where are the difficulties with respect to provenance?</a:t>
            </a:r>
          </a:p>
          <a:p>
            <a:pPr lvl="1"/>
            <a:r>
              <a:rPr lang="en-US" dirty="0" smtClean="0"/>
              <a:t>Technologically?</a:t>
            </a:r>
          </a:p>
          <a:p>
            <a:pPr lvl="1"/>
            <a:r>
              <a:rPr lang="en-US" dirty="0" smtClean="0"/>
              <a:t>Socially?</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W3C Incubator Group Use Cases</a:t>
            </a:r>
            <a:endParaRPr lang="en-US" dirty="0"/>
          </a:p>
        </p:txBody>
      </p:sp>
      <p:sp>
        <p:nvSpPr>
          <p:cNvPr id="7" name="Content Placeholder 6"/>
          <p:cNvSpPr>
            <a:spLocks noGrp="1"/>
          </p:cNvSpPr>
          <p:nvPr>
            <p:ph sz="half" idx="1"/>
          </p:nvPr>
        </p:nvSpPr>
        <p:spPr/>
        <p:txBody>
          <a:bodyPr>
            <a:normAutofit fontScale="47500" lnSpcReduction="20000"/>
          </a:bodyPr>
          <a:lstStyle/>
          <a:p>
            <a:r>
              <a:rPr lang="en-US" dirty="0" smtClean="0"/>
              <a:t>Result Differences </a:t>
            </a:r>
          </a:p>
          <a:p>
            <a:r>
              <a:rPr lang="en-US" dirty="0" smtClean="0"/>
              <a:t>Anonymous Information</a:t>
            </a:r>
          </a:p>
          <a:p>
            <a:r>
              <a:rPr lang="en-US" dirty="0" smtClean="0"/>
              <a:t>Information Quality Assessment for Linked Data </a:t>
            </a:r>
          </a:p>
          <a:p>
            <a:r>
              <a:rPr lang="en-US" dirty="0" smtClean="0"/>
              <a:t>Timeliness</a:t>
            </a:r>
          </a:p>
          <a:p>
            <a:r>
              <a:rPr lang="en-US" dirty="0" smtClean="0"/>
              <a:t>Simple Trustworthiness Assessment </a:t>
            </a:r>
          </a:p>
          <a:p>
            <a:r>
              <a:rPr lang="en-US" dirty="0" smtClean="0"/>
              <a:t>Ignoring Unreliable Data </a:t>
            </a:r>
          </a:p>
          <a:p>
            <a:r>
              <a:rPr lang="en-US" dirty="0" smtClean="0"/>
              <a:t>Answering user queries that require semantically annotated provenance </a:t>
            </a:r>
          </a:p>
          <a:p>
            <a:r>
              <a:rPr lang="en-US" dirty="0" smtClean="0"/>
              <a:t>Provenance in Biomedicine </a:t>
            </a:r>
          </a:p>
          <a:p>
            <a:r>
              <a:rPr lang="en-US" dirty="0" smtClean="0"/>
              <a:t>Closure of Experimental Metadata</a:t>
            </a:r>
          </a:p>
          <a:p>
            <a:r>
              <a:rPr lang="en-US" b="1" dirty="0" smtClean="0"/>
              <a:t>Provenance Tracking in the Blogosphere </a:t>
            </a:r>
          </a:p>
          <a:p>
            <a:r>
              <a:rPr lang="en-US" dirty="0" smtClean="0"/>
              <a:t>Provenance of a Tweet </a:t>
            </a:r>
          </a:p>
          <a:p>
            <a:r>
              <a:rPr lang="en-US" dirty="0" smtClean="0"/>
              <a:t>Provenance and Private Data Use </a:t>
            </a:r>
          </a:p>
          <a:p>
            <a:r>
              <a:rPr lang="en-US" dirty="0" smtClean="0"/>
              <a:t>Provenance of Decision Making in Emergency Response </a:t>
            </a:r>
          </a:p>
          <a:p>
            <a:r>
              <a:rPr lang="en-US" dirty="0" smtClean="0"/>
              <a:t>Provenance of Collections </a:t>
            </a:r>
            <a:r>
              <a:rPr lang="en-US" dirty="0" err="1" smtClean="0"/>
              <a:t>vs</a:t>
            </a:r>
            <a:r>
              <a:rPr lang="en-US" dirty="0" smtClean="0"/>
              <a:t> Objects in Cultural Heritage </a:t>
            </a:r>
          </a:p>
          <a:p>
            <a:r>
              <a:rPr lang="en-US" dirty="0" smtClean="0"/>
              <a:t>Provenance at different levels in Cultural Heritage </a:t>
            </a:r>
          </a:p>
          <a:p>
            <a:r>
              <a:rPr lang="en-US" dirty="0" smtClean="0"/>
              <a:t>Locating </a:t>
            </a:r>
            <a:r>
              <a:rPr lang="en-US" dirty="0" err="1" smtClean="0"/>
              <a:t>Biospecimens</a:t>
            </a:r>
            <a:r>
              <a:rPr lang="en-US" dirty="0" smtClean="0"/>
              <a:t> With Sufficient Quality</a:t>
            </a:r>
          </a:p>
          <a:p>
            <a:endParaRPr lang="en-US" dirty="0"/>
          </a:p>
        </p:txBody>
      </p:sp>
      <p:sp>
        <p:nvSpPr>
          <p:cNvPr id="8" name="Content Placeholder 7"/>
          <p:cNvSpPr>
            <a:spLocks noGrp="1"/>
          </p:cNvSpPr>
          <p:nvPr>
            <p:ph sz="half" idx="2"/>
          </p:nvPr>
        </p:nvSpPr>
        <p:spPr/>
        <p:txBody>
          <a:bodyPr>
            <a:normAutofit fontScale="47500" lnSpcReduction="20000"/>
          </a:bodyPr>
          <a:lstStyle/>
          <a:p>
            <a:r>
              <a:rPr lang="en-US" dirty="0" smtClean="0"/>
              <a:t>Identifying attribution and associations </a:t>
            </a:r>
          </a:p>
          <a:p>
            <a:r>
              <a:rPr lang="en-US" b="1" dirty="0" smtClean="0"/>
              <a:t>Determining Compliance with a License </a:t>
            </a:r>
          </a:p>
          <a:p>
            <a:r>
              <a:rPr lang="en-US" dirty="0" smtClean="0"/>
              <a:t>Documenting axiom formulation </a:t>
            </a:r>
          </a:p>
          <a:p>
            <a:r>
              <a:rPr lang="en-US" dirty="0" smtClean="0"/>
              <a:t>Evidence for public policy </a:t>
            </a:r>
          </a:p>
          <a:p>
            <a:r>
              <a:rPr lang="en-US" dirty="0" smtClean="0"/>
              <a:t>Evidence for engineering design </a:t>
            </a:r>
          </a:p>
          <a:p>
            <a:r>
              <a:rPr lang="en-US" dirty="0" smtClean="0"/>
              <a:t>Fulfilling Contractual Obligations </a:t>
            </a:r>
          </a:p>
          <a:p>
            <a:r>
              <a:rPr lang="en-US" dirty="0" smtClean="0"/>
              <a:t>Attribution for a versioned document </a:t>
            </a:r>
          </a:p>
          <a:p>
            <a:r>
              <a:rPr lang="en-US" b="1" dirty="0" smtClean="0"/>
              <a:t>Provenance for Environmental Marine Data</a:t>
            </a:r>
          </a:p>
          <a:p>
            <a:r>
              <a:rPr lang="en-US" dirty="0" smtClean="0"/>
              <a:t>Crosswalk Maintenance</a:t>
            </a:r>
          </a:p>
          <a:p>
            <a:r>
              <a:rPr lang="en-US" dirty="0" smtClean="0"/>
              <a:t>Metadata Merging</a:t>
            </a:r>
          </a:p>
          <a:p>
            <a:r>
              <a:rPr lang="en-US" dirty="0" smtClean="0"/>
              <a:t>Mapping Digital Rights</a:t>
            </a:r>
          </a:p>
          <a:p>
            <a:r>
              <a:rPr lang="en-US" dirty="0" smtClean="0"/>
              <a:t>Computer Assisted Research</a:t>
            </a:r>
          </a:p>
          <a:p>
            <a:r>
              <a:rPr lang="en-US" dirty="0" smtClean="0"/>
              <a:t>Handling Scientific Measurement Anomaly</a:t>
            </a:r>
          </a:p>
          <a:p>
            <a:r>
              <a:rPr lang="en-US" dirty="0" smtClean="0"/>
              <a:t>Human-Executed Processes</a:t>
            </a:r>
          </a:p>
          <a:p>
            <a:r>
              <a:rPr lang="en-US" dirty="0" smtClean="0"/>
              <a:t>Semantic disambiguation of data provider identity</a:t>
            </a:r>
          </a:p>
          <a:p>
            <a:r>
              <a:rPr lang="en-US" dirty="0" smtClean="0"/>
              <a:t>Hidden Bug </a:t>
            </a:r>
          </a:p>
          <a:p>
            <a:r>
              <a:rPr lang="en-US" dirty="0" smtClean="0"/>
              <a:t>Using process provenance for assessing the quality of Information products</a:t>
            </a:r>
          </a:p>
        </p:txBody>
      </p:sp>
      <p:sp>
        <p:nvSpPr>
          <p:cNvPr id="9" name="TextBox 8"/>
          <p:cNvSpPr txBox="1"/>
          <p:nvPr/>
        </p:nvSpPr>
        <p:spPr>
          <a:xfrm>
            <a:off x="552718" y="5787609"/>
            <a:ext cx="5202666" cy="338554"/>
          </a:xfrm>
          <a:prstGeom prst="rect">
            <a:avLst/>
          </a:prstGeom>
          <a:noFill/>
        </p:spPr>
        <p:txBody>
          <a:bodyPr wrap="none" rtlCol="0">
            <a:spAutoFit/>
          </a:bodyPr>
          <a:lstStyle/>
          <a:p>
            <a:r>
              <a:rPr lang="en-US" sz="1600" dirty="0" smtClean="0"/>
              <a:t>http://www.w3.org/2005/Incubator/prov/wiki/Use_Cases</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An Example</a:t>
            </a:r>
            <a:endParaRPr lang="en-US" dirty="0"/>
          </a:p>
        </p:txBody>
      </p:sp>
      <p:sp>
        <p:nvSpPr>
          <p:cNvPr id="9" name="Content Placeholder 8"/>
          <p:cNvSpPr>
            <a:spLocks noGrp="1"/>
          </p:cNvSpPr>
          <p:nvPr>
            <p:ph idx="1"/>
          </p:nvPr>
        </p:nvSpPr>
        <p:spPr>
          <a:xfrm>
            <a:off x="457200" y="1180778"/>
            <a:ext cx="8229600" cy="5379700"/>
          </a:xfrm>
        </p:spPr>
        <p:txBody>
          <a:bodyPr>
            <a:normAutofit fontScale="77500" lnSpcReduction="20000"/>
          </a:bodyPr>
          <a:lstStyle/>
          <a:p>
            <a:pPr>
              <a:buNone/>
            </a:pPr>
            <a:r>
              <a:rPr lang="en-US" sz="1806" b="1" dirty="0" smtClean="0"/>
              <a:t>Owner</a:t>
            </a:r>
          </a:p>
          <a:p>
            <a:pPr>
              <a:buNone/>
            </a:pPr>
            <a:r>
              <a:rPr lang="en-US" sz="1000" dirty="0" smtClean="0"/>
              <a:t>Chris </a:t>
            </a:r>
            <a:r>
              <a:rPr lang="en-US" sz="1000" dirty="0" err="1" smtClean="0"/>
              <a:t>Bizer</a:t>
            </a:r>
            <a:endParaRPr lang="en-US" sz="1000" dirty="0" smtClean="0"/>
          </a:p>
          <a:p>
            <a:pPr>
              <a:buNone/>
            </a:pPr>
            <a:r>
              <a:rPr lang="en-US" sz="1000" dirty="0" smtClean="0"/>
              <a:t>(Curator: </a:t>
            </a:r>
            <a:r>
              <a:rPr lang="en-US" sz="1000" dirty="0" err="1" smtClean="0"/>
              <a:t>Satya</a:t>
            </a:r>
            <a:r>
              <a:rPr lang="en-US" sz="1000" dirty="0" smtClean="0"/>
              <a:t> </a:t>
            </a:r>
            <a:r>
              <a:rPr lang="en-US" sz="1000" dirty="0" err="1" smtClean="0"/>
              <a:t>Sahoo</a:t>
            </a:r>
            <a:r>
              <a:rPr lang="en-US" sz="1000" dirty="0" smtClean="0"/>
              <a:t>)</a:t>
            </a:r>
          </a:p>
          <a:p>
            <a:pPr>
              <a:buNone/>
            </a:pPr>
            <a:endParaRPr lang="en-US" sz="1161" dirty="0" smtClean="0"/>
          </a:p>
          <a:p>
            <a:pPr>
              <a:buNone/>
            </a:pPr>
            <a:r>
              <a:rPr lang="en-US" sz="1806" b="1" dirty="0" smtClean="0"/>
              <a:t>Provenance Dimensions</a:t>
            </a:r>
          </a:p>
          <a:p>
            <a:pPr>
              <a:buNone/>
            </a:pPr>
            <a:r>
              <a:rPr lang="en-US" sz="1000" b="1" dirty="0" smtClean="0"/>
              <a:t>Primary</a:t>
            </a:r>
            <a:r>
              <a:rPr lang="en-US" sz="1000" dirty="0" smtClean="0"/>
              <a:t>: Attribution (Content), Evolution and versioning (Content)</a:t>
            </a:r>
          </a:p>
          <a:p>
            <a:pPr>
              <a:buNone/>
            </a:pPr>
            <a:r>
              <a:rPr lang="en-US" sz="1000" b="1" dirty="0" smtClean="0"/>
              <a:t>Secondary</a:t>
            </a:r>
            <a:r>
              <a:rPr lang="en-US" sz="1000" dirty="0" smtClean="0"/>
              <a:t>: Scale (Management), Law Enforcement (Management), Understanding (Use), Trust (Use), Incomplete provenance (Use)</a:t>
            </a:r>
          </a:p>
          <a:p>
            <a:pPr>
              <a:buNone/>
            </a:pPr>
            <a:endParaRPr lang="en-US" sz="1000" dirty="0" smtClean="0"/>
          </a:p>
          <a:p>
            <a:pPr>
              <a:buNone/>
            </a:pPr>
            <a:r>
              <a:rPr lang="en-US" sz="1806" b="1" dirty="0" smtClean="0"/>
              <a:t>Background and Current Practice</a:t>
            </a:r>
          </a:p>
          <a:p>
            <a:pPr marL="0" indent="0">
              <a:buNone/>
            </a:pPr>
            <a:r>
              <a:rPr lang="en-US" sz="1000" dirty="0" smtClean="0"/>
              <a:t>Within the Blogosphere, topics are discussed across blogs that refer to each other, for example on personal blogs, project weblogs, and on company blogs. The cross references are in the form of links at the bottom of a blog post, hyperlinks within a blog post, and quotation of text from other blogs. Blog posts are also aggregated and republished by services like </a:t>
            </a:r>
            <a:r>
              <a:rPr lang="en-US" sz="1000" dirty="0" err="1" smtClean="0"/>
              <a:t>Technorati</a:t>
            </a:r>
            <a:r>
              <a:rPr lang="en-US" sz="1000" dirty="0" smtClean="0"/>
              <a:t>, </a:t>
            </a:r>
            <a:r>
              <a:rPr lang="en-US" sz="1000" dirty="0" err="1" smtClean="0"/>
              <a:t>BlogPulse</a:t>
            </a:r>
            <a:r>
              <a:rPr lang="en-US" sz="1000" dirty="0" smtClean="0"/>
              <a:t>, </a:t>
            </a:r>
            <a:r>
              <a:rPr lang="en-US" sz="1000" dirty="0" err="1" smtClean="0"/>
              <a:t>Tailrank</a:t>
            </a:r>
            <a:r>
              <a:rPr lang="en-US" sz="1000" dirty="0" smtClean="0"/>
              <a:t>, and </a:t>
            </a:r>
            <a:r>
              <a:rPr lang="en-US" sz="1000" dirty="0" err="1" smtClean="0"/>
              <a:t>BlogScope</a:t>
            </a:r>
            <a:r>
              <a:rPr lang="en-US" sz="1000" dirty="0" smtClean="0"/>
              <a:t>, that track the interconnections between bloggers. Correct attribution of blogs, as they are processed, aggregated and republished on the Web, is an important requirement in the blogosphere.</a:t>
            </a:r>
          </a:p>
          <a:p>
            <a:pPr>
              <a:buNone/>
            </a:pPr>
            <a:endParaRPr lang="en-US" sz="1000" dirty="0" smtClean="0"/>
          </a:p>
          <a:p>
            <a:pPr>
              <a:buNone/>
            </a:pPr>
            <a:r>
              <a:rPr lang="en-US" sz="1806" b="1" dirty="0" smtClean="0"/>
              <a:t>Goal</a:t>
            </a:r>
          </a:p>
          <a:p>
            <a:pPr marL="0" indent="0">
              <a:buNone/>
            </a:pPr>
            <a:r>
              <a:rPr lang="en-US" sz="1000" dirty="0" smtClean="0"/>
              <a:t>Enable applications on the Web to attribute content from different sources to a specific individual or an organization.</a:t>
            </a:r>
            <a:r>
              <a:rPr lang="en-US" sz="1000" dirty="0"/>
              <a:t> </a:t>
            </a:r>
            <a:r>
              <a:rPr lang="en-US" sz="1000" dirty="0" smtClean="0"/>
              <a:t>In this use case, blogs are an example of content flow between websites, and it is important to trace back republished posts to their original source.</a:t>
            </a:r>
          </a:p>
          <a:p>
            <a:pPr>
              <a:buNone/>
            </a:pPr>
            <a:endParaRPr lang="en-US" sz="1000" dirty="0" smtClean="0"/>
          </a:p>
          <a:p>
            <a:pPr>
              <a:buNone/>
            </a:pPr>
            <a:r>
              <a:rPr lang="en-US" sz="1806" b="1" dirty="0" smtClean="0"/>
              <a:t>Use Case Scenario</a:t>
            </a:r>
          </a:p>
          <a:p>
            <a:pPr marL="0" indent="0">
              <a:buNone/>
            </a:pPr>
            <a:r>
              <a:rPr lang="en-US" sz="1000" dirty="0" smtClean="0"/>
              <a:t>A website X collates Web content from multiple sites on a particular topic that is processed and aggregated for use by its customers. It is imperative for website X to present only credible and trusted content on its site to satisfy its customer, attract new business, and avoid legal issues.</a:t>
            </a:r>
            <a:r>
              <a:rPr lang="en-US" sz="1000" dirty="0"/>
              <a:t> </a:t>
            </a:r>
            <a:r>
              <a:rPr lang="en-US" sz="1000" dirty="0" smtClean="0"/>
              <a:t>In the context of this blogosphere use case, a blog aggregator service or an user wants to identify the author of a blog without violating privacy laws. In some scenarios, the aggregator service or user may have only incomplete attribution information. In case the author of a blog is listed by name (first name, last name), disambiguation of an author is difficult with multiple blog authors sharing the same name and this may require use of additional user information (for example, email address) without violation of user privacy or privacy laws.</a:t>
            </a:r>
          </a:p>
          <a:p>
            <a:pPr>
              <a:buNone/>
            </a:pPr>
            <a:endParaRPr lang="en-US" sz="1000" dirty="0" smtClean="0"/>
          </a:p>
          <a:p>
            <a:pPr>
              <a:buNone/>
            </a:pPr>
            <a:r>
              <a:rPr lang="en-US" sz="1806" b="1" dirty="0" smtClean="0"/>
              <a:t>Problems and Limitations</a:t>
            </a:r>
          </a:p>
          <a:p>
            <a:pPr marL="0" indent="0">
              <a:buNone/>
            </a:pPr>
            <a:r>
              <a:rPr lang="en-US" sz="1000" dirty="0" smtClean="0"/>
              <a:t>The provenance of Web content in general and blog posts in particular are necessary to users for correct attribution and to aggregating services. Aggregating services require provenance information to not only attribute content but also offer additional services such as ranking of popular blog posts.</a:t>
            </a:r>
          </a:p>
          <a:p>
            <a:pPr>
              <a:buNone/>
            </a:pPr>
            <a:endParaRPr lang="en-US" sz="1000" dirty="0" smtClean="0"/>
          </a:p>
          <a:p>
            <a:pPr>
              <a:buNone/>
            </a:pPr>
            <a:r>
              <a:rPr lang="en-US" sz="1806" b="1" dirty="0" smtClean="0"/>
              <a:t>Technical Challenges:</a:t>
            </a:r>
          </a:p>
          <a:p>
            <a:pPr>
              <a:buNone/>
            </a:pPr>
            <a:r>
              <a:rPr lang="en-US" sz="1000" dirty="0" smtClean="0"/>
              <a:t>Enable Trace back and correct attribution without violating user privacy and privacy laws</a:t>
            </a:r>
          </a:p>
          <a:p>
            <a:pPr>
              <a:buNone/>
            </a:pPr>
            <a:r>
              <a:rPr lang="en-US" sz="1000" dirty="0" smtClean="0"/>
              <a:t>Disambiguating content authors with incomplete provenance information</a:t>
            </a:r>
          </a:p>
          <a:p>
            <a:pPr>
              <a:buNone/>
            </a:pPr>
            <a:r>
              <a:rPr lang="en-US" sz="1000" dirty="0" smtClean="0"/>
              <a:t>Extend existing vocabulary for representing posts, such as SIOC, to model finer granularity provenance information.</a:t>
            </a:r>
          </a:p>
          <a:p>
            <a:pPr>
              <a:buNone/>
            </a:pPr>
            <a:endParaRPr lang="en-US" sz="1000" dirty="0" smtClean="0"/>
          </a:p>
          <a:p>
            <a:pPr>
              <a:buNone/>
            </a:pPr>
            <a:r>
              <a:rPr lang="en-US" sz="1647" b="1" dirty="0" smtClean="0"/>
              <a:t>Existing Work</a:t>
            </a:r>
          </a:p>
          <a:p>
            <a:pPr marL="0" indent="0">
              <a:buNone/>
            </a:pPr>
            <a:r>
              <a:rPr lang="en-US" sz="1000" dirty="0" smtClean="0"/>
              <a:t>The SIOC project has developed a vocabulary for representing posts. This vocabulary is often used together with FOAF (that represent information about the physical person related to a </a:t>
            </a:r>
            <a:r>
              <a:rPr lang="en-US" sz="1000" dirty="0" err="1" smtClean="0"/>
              <a:t>sioc:User</a:t>
            </a:r>
            <a:r>
              <a:rPr lang="en-US" sz="1000" dirty="0" smtClean="0"/>
              <a:t>, e.g. its name, </a:t>
            </a:r>
            <a:r>
              <a:rPr lang="en-US" sz="1000" dirty="0" err="1" smtClean="0"/>
              <a:t>lastname</a:t>
            </a:r>
            <a:r>
              <a:rPr lang="en-US" sz="1000" dirty="0" smtClean="0"/>
              <a:t>, phone, social network, etc.) and SKOS, used mainly to represent topics and taxonomy relationships between these topics.</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Provenance Dimensions</a:t>
            </a:r>
            <a:endParaRPr lang="en-US" dirty="0"/>
          </a:p>
        </p:txBody>
      </p:sp>
      <p:sp>
        <p:nvSpPr>
          <p:cNvPr id="3" name="Content Placeholder 2"/>
          <p:cNvSpPr>
            <a:spLocks noGrp="1"/>
          </p:cNvSpPr>
          <p:nvPr>
            <p:ph idx="1"/>
          </p:nvPr>
        </p:nvSpPr>
        <p:spPr/>
        <p:txBody>
          <a:bodyPr>
            <a:normAutofit/>
          </a:bodyPr>
          <a:lstStyle/>
          <a:p>
            <a:pPr>
              <a:buNone/>
            </a:pPr>
            <a:r>
              <a:rPr lang="en-US" dirty="0" smtClean="0"/>
              <a:t>Three core dimensions:</a:t>
            </a:r>
          </a:p>
          <a:p>
            <a:pPr marL="514350" indent="-514350">
              <a:buAutoNum type="arabicParenR"/>
            </a:pPr>
            <a:r>
              <a:rPr lang="en-US" dirty="0" smtClean="0"/>
              <a:t>Content</a:t>
            </a:r>
          </a:p>
          <a:p>
            <a:pPr marL="514350" indent="-514350">
              <a:buAutoNum type="arabicParenR"/>
            </a:pPr>
            <a:r>
              <a:rPr lang="en-US" dirty="0" smtClean="0"/>
              <a:t>Management</a:t>
            </a:r>
          </a:p>
          <a:p>
            <a:pPr marL="514350" indent="-514350">
              <a:buAutoNum type="arabicParenR"/>
            </a:pPr>
            <a:r>
              <a:rPr lang="en-US" dirty="0" smtClean="0"/>
              <a:t>Use</a:t>
            </a:r>
          </a:p>
        </p:txBody>
      </p:sp>
      <p:sp>
        <p:nvSpPr>
          <p:cNvPr id="4" name="TextBox 3"/>
          <p:cNvSpPr txBox="1"/>
          <p:nvPr/>
        </p:nvSpPr>
        <p:spPr>
          <a:xfrm>
            <a:off x="457200" y="5447268"/>
            <a:ext cx="7202964" cy="369332"/>
          </a:xfrm>
          <a:prstGeom prst="rect">
            <a:avLst/>
          </a:prstGeom>
          <a:noFill/>
        </p:spPr>
        <p:txBody>
          <a:bodyPr wrap="none" rtlCol="0">
            <a:spAutoFit/>
          </a:bodyPr>
          <a:lstStyle/>
          <a:p>
            <a:r>
              <a:rPr lang="en-US" dirty="0" smtClean="0"/>
              <a:t>http://www.w3.org/2005/Incubator/prov/wiki/Provenance_Dimensions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TotalTime>
  <Words>2148</Words>
  <Application>Microsoft Macintosh PowerPoint</Application>
  <PresentationFormat>On-screen Show (4:3)</PresentationFormat>
  <Paragraphs>272</Paragraphs>
  <Slides>35</Slides>
  <Notes>12</Notes>
  <HiddenSlides>0</HiddenSlides>
  <MMClips>1</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Open Provenance Model Tutorial Session 4: Use Cases </vt:lpstr>
      <vt:lpstr>Session 4: Aims</vt:lpstr>
      <vt:lpstr>Session 4: Contents</vt:lpstr>
      <vt:lpstr>A bit of motivation….</vt:lpstr>
      <vt:lpstr>Think of a use case…</vt:lpstr>
      <vt:lpstr>Some questions…</vt:lpstr>
      <vt:lpstr>W3C Incubator Group Use Cases</vt:lpstr>
      <vt:lpstr>An Example</vt:lpstr>
      <vt:lpstr>Provenance Dimensions</vt:lpstr>
      <vt:lpstr>Content:Object</vt:lpstr>
      <vt:lpstr>Content: Attribution</vt:lpstr>
      <vt:lpstr>Content: Process</vt:lpstr>
      <vt:lpstr>Content: Justification</vt:lpstr>
      <vt:lpstr>Content</vt:lpstr>
      <vt:lpstr>Management: Publication</vt:lpstr>
      <vt:lpstr>Management: Access</vt:lpstr>
      <vt:lpstr>Management: Dissemination</vt:lpstr>
      <vt:lpstr>Management</vt:lpstr>
      <vt:lpstr>Use: Understanding</vt:lpstr>
      <vt:lpstr>Use: Interoperability </vt:lpstr>
      <vt:lpstr>Use: Accountability &amp; Trust</vt:lpstr>
      <vt:lpstr>Use: When things go wrong</vt:lpstr>
      <vt:lpstr>Applying the Dimensions</vt:lpstr>
      <vt:lpstr>Scenario 1: BlogAgg</vt:lpstr>
      <vt:lpstr>Provenance Problem</vt:lpstr>
      <vt:lpstr>Slide 26</vt:lpstr>
      <vt:lpstr>Slide 27</vt:lpstr>
      <vt:lpstr>Slide 28</vt:lpstr>
      <vt:lpstr> Scenario 2: Contract</vt:lpstr>
      <vt:lpstr>Provenance Problems</vt:lpstr>
      <vt:lpstr>Slide 31</vt:lpstr>
      <vt:lpstr>Slide 32</vt:lpstr>
      <vt:lpstr>Slide 33</vt:lpstr>
      <vt:lpstr>Revisiting Your Use Case</vt:lpstr>
      <vt:lpstr>Where does OPM help</vt:lpstr>
    </vt:vector>
  </TitlesOfParts>
  <Company>VU University Amsterdam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Groth</dc:creator>
  <cp:lastModifiedBy>Paul Groth</cp:lastModifiedBy>
  <cp:revision>11</cp:revision>
  <dcterms:created xsi:type="dcterms:W3CDTF">2010-09-15T09:44:10Z</dcterms:created>
  <dcterms:modified xsi:type="dcterms:W3CDTF">2010-09-15T09:59:33Z</dcterms:modified>
</cp:coreProperties>
</file>