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Default Extension="jpeg" ContentType="image/jpeg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Override PartName="/ppt/slides/slide30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Default Extension="wmf" ContentType="image/x-wmf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371" r:id="rId3"/>
    <p:sldId id="316" r:id="rId4"/>
    <p:sldId id="349" r:id="rId5"/>
    <p:sldId id="351" r:id="rId6"/>
    <p:sldId id="355" r:id="rId7"/>
    <p:sldId id="356" r:id="rId8"/>
    <p:sldId id="357" r:id="rId9"/>
    <p:sldId id="369" r:id="rId10"/>
    <p:sldId id="358" r:id="rId11"/>
    <p:sldId id="359" r:id="rId12"/>
    <p:sldId id="360" r:id="rId13"/>
    <p:sldId id="372" r:id="rId14"/>
    <p:sldId id="269" r:id="rId15"/>
    <p:sldId id="270" r:id="rId16"/>
    <p:sldId id="346" r:id="rId17"/>
    <p:sldId id="373" r:id="rId18"/>
    <p:sldId id="374" r:id="rId19"/>
    <p:sldId id="375" r:id="rId20"/>
    <p:sldId id="377" r:id="rId21"/>
    <p:sldId id="376" r:id="rId22"/>
    <p:sldId id="380" r:id="rId23"/>
    <p:sldId id="378" r:id="rId24"/>
    <p:sldId id="381" r:id="rId25"/>
    <p:sldId id="382" r:id="rId26"/>
    <p:sldId id="383" r:id="rId27"/>
    <p:sldId id="384" r:id="rId28"/>
    <p:sldId id="385" r:id="rId29"/>
    <p:sldId id="386" r:id="rId30"/>
    <p:sldId id="38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93CDDD"/>
    <a:srgbClr val="385D8A"/>
    <a:srgbClr val="FF0000"/>
    <a:srgbClr val="FFFFFF"/>
    <a:srgbClr val="F3F3F3"/>
    <a:srgbClr val="E9E9E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85" autoAdjust="0"/>
    <p:restoredTop sz="94635" autoAdjust="0"/>
  </p:normalViewPr>
  <p:slideViewPr>
    <p:cSldViewPr>
      <p:cViewPr varScale="1">
        <p:scale>
          <a:sx n="113" d="100"/>
          <a:sy n="113" d="100"/>
        </p:scale>
        <p:origin x="-74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1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46F4D3-57C1-5F4D-A52E-3E64C821DFC9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DBE39-B30B-204C-B56A-F67E43DA9F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C68A8-7215-42C4-B568-0663A88D982B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83526-4707-42F5-AF1A-E5B3558ACE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user decides on some input data produced by some</a:t>
            </a:r>
            <a:r>
              <a:rPr lang="en-US" baseline="0" dirty="0" smtClean="0"/>
              <a:t> service, this is sent to an independent service.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output of that service informs a user decision regarding whether to go back and acquire new input data.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Once the user is happy with the output, they run a new process which is based on code provided by a friend. This produces a collection of  data, which needs to be manipulated to generate a single file. </a:t>
            </a:r>
          </a:p>
          <a:p>
            <a:r>
              <a:rPr lang="en-US" baseline="0" dirty="0" smtClean="0"/>
              <a:t>Using that single file, along with data provided by others, a service runs which produces a file X. File </a:t>
            </a:r>
            <a:r>
              <a:rPr lang="en-US" baseline="0" dirty="0" err="1" smtClean="0"/>
              <a:t>x</a:t>
            </a:r>
            <a:r>
              <a:rPr lang="en-US" baseline="0" dirty="0" smtClean="0"/>
              <a:t> is processed by a workflow which produces a visual image. The user then makes a decision based on that image. If the user is unhappy with the image, they repeat the production of File </a:t>
            </a:r>
            <a:r>
              <a:rPr lang="en-US" baseline="0" dirty="0" err="1" smtClean="0"/>
              <a:t>x</a:t>
            </a:r>
            <a:r>
              <a:rPr lang="en-US" baseline="0" dirty="0" smtClean="0"/>
              <a:t>. Once their happy, the publish the data to some third party. This third party makes the data available for public consumption at a URL. The user along with his colleagues edits a web page about the data. Once they come to agreement, they produce a paper, which cites the data. This is then published in a online repository requiring a set of credentials. This paper is then discovered by a query over the repository by User Y. User Y then discusses the paper using online collaboration technology (twitter). A User Q then asks about the provenance of something.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F566D7-B4E0-1D46-8D80-8C54E456128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38300" y="617538"/>
            <a:ext cx="7277100" cy="6016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017713"/>
            <a:ext cx="7735888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4151313"/>
            <a:ext cx="7735888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A4657-FF5F-401B-AEA0-1F0B7739EF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F9082-3220-4074-9634-C5993CE68BE1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6781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F9082-3220-4074-9634-C5993CE68BE1}" type="datetimeFigureOut">
              <a:rPr lang="en-US" smtClean="0"/>
              <a:pPr/>
              <a:t>9/15/10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C40C8-DC60-4027-986F-257113CD0F9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opm-logo.png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135012" y="0"/>
            <a:ext cx="2008988" cy="10668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3" Type="http://schemas.openxmlformats.org/officeDocument/2006/relationships/hyperlink" Target="http://ps1sc.org/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Open Provenance Model Tutorial</a:t>
            </a:r>
            <a:br>
              <a:rPr lang="en-GB" dirty="0" smtClean="0"/>
            </a:br>
            <a:r>
              <a:rPr lang="en-GB" b="1" i="1" dirty="0" smtClean="0"/>
              <a:t> </a:t>
            </a:r>
            <a:r>
              <a:rPr lang="en-GB" sz="3100" i="1" dirty="0" smtClean="0"/>
              <a:t>Session 6: Interoperability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Export/Import Approach(PC3)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half" idx="2"/>
          </p:nvPr>
        </p:nvSpPr>
        <p:spPr>
          <a:xfrm>
            <a:off x="4929190" y="4857760"/>
            <a:ext cx="3900486" cy="1839907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N+1 conversions</a:t>
            </a:r>
          </a:p>
          <a:p>
            <a:r>
              <a:rPr lang="en-GB" dirty="0" smtClean="0"/>
              <a:t>Centralisation (scalability, security concerns)</a:t>
            </a:r>
          </a:p>
          <a:p>
            <a:r>
              <a:rPr lang="en-GB" dirty="0" smtClean="0"/>
              <a:t>Running queries is easy</a:t>
            </a:r>
            <a:endParaRPr lang="en-US" dirty="0"/>
          </a:p>
        </p:txBody>
      </p:sp>
      <p:sp>
        <p:nvSpPr>
          <p:cNvPr id="3" name="Can 2"/>
          <p:cNvSpPr/>
          <p:nvPr/>
        </p:nvSpPr>
        <p:spPr>
          <a:xfrm>
            <a:off x="1571604" y="2000240"/>
            <a:ext cx="642942" cy="785818"/>
          </a:xfrm>
          <a:prstGeom prst="can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PS1</a:t>
            </a:r>
            <a:endParaRPr lang="en-US" dirty="0"/>
          </a:p>
        </p:txBody>
      </p:sp>
      <p:sp>
        <p:nvSpPr>
          <p:cNvPr id="4" name="Can 3"/>
          <p:cNvSpPr/>
          <p:nvPr/>
        </p:nvSpPr>
        <p:spPr>
          <a:xfrm>
            <a:off x="2857488" y="1357298"/>
            <a:ext cx="642942" cy="785818"/>
          </a:xfrm>
          <a:prstGeom prst="can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PS2</a:t>
            </a:r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4500562" y="2571744"/>
            <a:ext cx="642942" cy="785818"/>
          </a:xfrm>
          <a:prstGeom prst="can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PS3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6357950" y="1142984"/>
            <a:ext cx="642942" cy="785818"/>
          </a:xfrm>
          <a:prstGeom prst="can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PS4</a:t>
            </a:r>
            <a:endParaRPr lang="en-US" dirty="0"/>
          </a:p>
        </p:txBody>
      </p:sp>
      <p:sp>
        <p:nvSpPr>
          <p:cNvPr id="7" name="Frame 6"/>
          <p:cNvSpPr/>
          <p:nvPr/>
        </p:nvSpPr>
        <p:spPr>
          <a:xfrm>
            <a:off x="857224" y="4071942"/>
            <a:ext cx="7358114" cy="57150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Provenance Inter-Operability Layer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Up-Down Arrow 7"/>
          <p:cNvSpPr/>
          <p:nvPr/>
        </p:nvSpPr>
        <p:spPr>
          <a:xfrm>
            <a:off x="1857356" y="3071810"/>
            <a:ext cx="142876" cy="928694"/>
          </a:xfrm>
          <a:prstGeom prst="up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-Down Arrow 8"/>
          <p:cNvSpPr/>
          <p:nvPr/>
        </p:nvSpPr>
        <p:spPr>
          <a:xfrm>
            <a:off x="3143240" y="2285992"/>
            <a:ext cx="142876" cy="1714512"/>
          </a:xfrm>
          <a:prstGeom prst="up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-Down Arrow 9"/>
          <p:cNvSpPr/>
          <p:nvPr/>
        </p:nvSpPr>
        <p:spPr>
          <a:xfrm>
            <a:off x="6643702" y="2214554"/>
            <a:ext cx="142876" cy="1785950"/>
          </a:xfrm>
          <a:prstGeom prst="up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-Down Arrow 10"/>
          <p:cNvSpPr/>
          <p:nvPr/>
        </p:nvSpPr>
        <p:spPr>
          <a:xfrm>
            <a:off x="4786314" y="3429000"/>
            <a:ext cx="142876" cy="571504"/>
          </a:xfrm>
          <a:prstGeom prst="up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an 11"/>
          <p:cNvSpPr/>
          <p:nvPr/>
        </p:nvSpPr>
        <p:spPr>
          <a:xfrm>
            <a:off x="4071934" y="5786454"/>
            <a:ext cx="642942" cy="785818"/>
          </a:xfrm>
          <a:prstGeom prst="can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PS</a:t>
            </a:r>
            <a:endParaRPr lang="en-US" dirty="0"/>
          </a:p>
        </p:txBody>
      </p:sp>
      <p:sp>
        <p:nvSpPr>
          <p:cNvPr id="13" name="Up-Down Arrow 12"/>
          <p:cNvSpPr/>
          <p:nvPr/>
        </p:nvSpPr>
        <p:spPr>
          <a:xfrm>
            <a:off x="4321967" y="4929198"/>
            <a:ext cx="142876" cy="571504"/>
          </a:xfrm>
          <a:prstGeom prst="up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16"/>
          <p:cNvSpPr>
            <a:spLocks noGrp="1"/>
          </p:cNvSpPr>
          <p:nvPr>
            <p:ph sz="half" idx="2"/>
          </p:nvPr>
        </p:nvSpPr>
        <p:spPr>
          <a:xfrm>
            <a:off x="0" y="5018093"/>
            <a:ext cx="3900486" cy="1839907"/>
          </a:xfrm>
        </p:spPr>
        <p:txBody>
          <a:bodyPr>
            <a:normAutofit/>
          </a:bodyPr>
          <a:lstStyle/>
          <a:p>
            <a:r>
              <a:rPr lang="en-GB" sz="2400" dirty="0" smtClean="0"/>
              <a:t>Convert  </a:t>
            </a:r>
            <a:r>
              <a:rPr lang="en-GB" sz="2400" dirty="0" err="1" smtClean="0"/>
              <a:t>PS</a:t>
            </a:r>
            <a:r>
              <a:rPr lang="en-GB" sz="1600" dirty="0" err="1" smtClean="0"/>
              <a:t>i</a:t>
            </a:r>
            <a:r>
              <a:rPr lang="en-GB" sz="2400" dirty="0" smtClean="0"/>
              <a:t> content to OPM</a:t>
            </a:r>
          </a:p>
          <a:p>
            <a:r>
              <a:rPr lang="en-GB" sz="2400" dirty="0" smtClean="0"/>
              <a:t>Import OPM into PS</a:t>
            </a:r>
          </a:p>
          <a:p>
            <a:r>
              <a:rPr lang="en-GB" sz="2400" dirty="0" smtClean="0"/>
              <a:t>Run queries over PS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Distributed Query Approach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half" idx="2"/>
          </p:nvPr>
        </p:nvSpPr>
        <p:spPr>
          <a:xfrm>
            <a:off x="5243514" y="5018093"/>
            <a:ext cx="3900486" cy="1839907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Query API not specified</a:t>
            </a:r>
          </a:p>
          <a:p>
            <a:r>
              <a:rPr lang="en-GB" dirty="0" smtClean="0"/>
              <a:t>N query APIs to implement</a:t>
            </a:r>
          </a:p>
          <a:p>
            <a:r>
              <a:rPr lang="en-GB" dirty="0" smtClean="0"/>
              <a:t>Running queries is challenging</a:t>
            </a:r>
          </a:p>
          <a:p>
            <a:r>
              <a:rPr lang="en-GB" dirty="0" smtClean="0"/>
              <a:t>Better scalability</a:t>
            </a:r>
            <a:endParaRPr lang="en-US" dirty="0"/>
          </a:p>
        </p:txBody>
      </p:sp>
      <p:sp>
        <p:nvSpPr>
          <p:cNvPr id="3" name="Can 2"/>
          <p:cNvSpPr/>
          <p:nvPr/>
        </p:nvSpPr>
        <p:spPr>
          <a:xfrm>
            <a:off x="1571604" y="2000240"/>
            <a:ext cx="642942" cy="785818"/>
          </a:xfrm>
          <a:prstGeom prst="can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PS1</a:t>
            </a:r>
            <a:endParaRPr lang="en-US" dirty="0"/>
          </a:p>
        </p:txBody>
      </p:sp>
      <p:sp>
        <p:nvSpPr>
          <p:cNvPr id="4" name="Can 3"/>
          <p:cNvSpPr/>
          <p:nvPr/>
        </p:nvSpPr>
        <p:spPr>
          <a:xfrm>
            <a:off x="2857488" y="1357298"/>
            <a:ext cx="642942" cy="785818"/>
          </a:xfrm>
          <a:prstGeom prst="can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PS2</a:t>
            </a:r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4500562" y="2571744"/>
            <a:ext cx="642942" cy="785818"/>
          </a:xfrm>
          <a:prstGeom prst="can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PS3</a:t>
            </a:r>
            <a:endParaRPr lang="en-US" dirty="0"/>
          </a:p>
        </p:txBody>
      </p:sp>
      <p:sp>
        <p:nvSpPr>
          <p:cNvPr id="6" name="Can 5"/>
          <p:cNvSpPr/>
          <p:nvPr/>
        </p:nvSpPr>
        <p:spPr>
          <a:xfrm>
            <a:off x="6357950" y="1142984"/>
            <a:ext cx="642942" cy="785818"/>
          </a:xfrm>
          <a:prstGeom prst="can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PS4</a:t>
            </a:r>
            <a:endParaRPr lang="en-US" dirty="0"/>
          </a:p>
        </p:txBody>
      </p:sp>
      <p:sp>
        <p:nvSpPr>
          <p:cNvPr id="7" name="Frame 6"/>
          <p:cNvSpPr/>
          <p:nvPr/>
        </p:nvSpPr>
        <p:spPr>
          <a:xfrm>
            <a:off x="1428728" y="4143380"/>
            <a:ext cx="928694" cy="57150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Query API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Up-Down Arrow 7"/>
          <p:cNvSpPr/>
          <p:nvPr/>
        </p:nvSpPr>
        <p:spPr>
          <a:xfrm>
            <a:off x="1857356" y="3071810"/>
            <a:ext cx="142876" cy="928694"/>
          </a:xfrm>
          <a:prstGeom prst="up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-Down Arrow 8"/>
          <p:cNvSpPr/>
          <p:nvPr/>
        </p:nvSpPr>
        <p:spPr>
          <a:xfrm>
            <a:off x="3143240" y="2285992"/>
            <a:ext cx="142876" cy="1714512"/>
          </a:xfrm>
          <a:prstGeom prst="up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-Down Arrow 9"/>
          <p:cNvSpPr/>
          <p:nvPr/>
        </p:nvSpPr>
        <p:spPr>
          <a:xfrm>
            <a:off x="6643702" y="2214554"/>
            <a:ext cx="142876" cy="1785950"/>
          </a:xfrm>
          <a:prstGeom prst="up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Up-Down Arrow 10"/>
          <p:cNvSpPr/>
          <p:nvPr/>
        </p:nvSpPr>
        <p:spPr>
          <a:xfrm>
            <a:off x="4786314" y="3429000"/>
            <a:ext cx="142876" cy="571504"/>
          </a:xfrm>
          <a:prstGeom prst="up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Up-Down Arrow 12"/>
          <p:cNvSpPr/>
          <p:nvPr/>
        </p:nvSpPr>
        <p:spPr>
          <a:xfrm>
            <a:off x="4321967" y="4929198"/>
            <a:ext cx="142876" cy="571504"/>
          </a:xfrm>
          <a:prstGeom prst="up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Content Placeholder 16"/>
          <p:cNvSpPr>
            <a:spLocks noGrp="1"/>
          </p:cNvSpPr>
          <p:nvPr>
            <p:ph sz="half" idx="2"/>
          </p:nvPr>
        </p:nvSpPr>
        <p:spPr>
          <a:xfrm>
            <a:off x="0" y="5018093"/>
            <a:ext cx="3900486" cy="1839907"/>
          </a:xfrm>
        </p:spPr>
        <p:txBody>
          <a:bodyPr>
            <a:normAutofit/>
          </a:bodyPr>
          <a:lstStyle/>
          <a:p>
            <a:r>
              <a:rPr lang="en-GB" sz="2400" dirty="0" smtClean="0"/>
              <a:t>Offer OPM based Query API</a:t>
            </a:r>
          </a:p>
          <a:p>
            <a:r>
              <a:rPr lang="en-GB" sz="2400" dirty="0" smtClean="0"/>
              <a:t>Federated query component</a:t>
            </a:r>
            <a:endParaRPr lang="en-US" sz="2400" dirty="0"/>
          </a:p>
        </p:txBody>
      </p:sp>
      <p:sp>
        <p:nvSpPr>
          <p:cNvPr id="16" name="Rounded Rectangle 15"/>
          <p:cNvSpPr/>
          <p:nvPr/>
        </p:nvSpPr>
        <p:spPr>
          <a:xfrm>
            <a:off x="3714744" y="5572140"/>
            <a:ext cx="1428760" cy="128586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Federated</a:t>
            </a:r>
          </a:p>
          <a:p>
            <a:pPr algn="ctr"/>
            <a:r>
              <a:rPr lang="en-GB" dirty="0" smtClean="0"/>
              <a:t>Queries</a:t>
            </a:r>
            <a:endParaRPr lang="en-US" dirty="0"/>
          </a:p>
        </p:txBody>
      </p:sp>
      <p:sp>
        <p:nvSpPr>
          <p:cNvPr id="19" name="Frame 18"/>
          <p:cNvSpPr/>
          <p:nvPr/>
        </p:nvSpPr>
        <p:spPr>
          <a:xfrm>
            <a:off x="2714612" y="4143380"/>
            <a:ext cx="928694" cy="57150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Query API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Frame 19"/>
          <p:cNvSpPr/>
          <p:nvPr/>
        </p:nvSpPr>
        <p:spPr>
          <a:xfrm>
            <a:off x="4429124" y="4143380"/>
            <a:ext cx="928694" cy="57150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Query API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Frame 20"/>
          <p:cNvSpPr/>
          <p:nvPr/>
        </p:nvSpPr>
        <p:spPr>
          <a:xfrm>
            <a:off x="6286512" y="4143380"/>
            <a:ext cx="928694" cy="57150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Query API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1"/>
          <p:cNvGrpSpPr/>
          <p:nvPr/>
        </p:nvGrpSpPr>
        <p:grpSpPr>
          <a:xfrm>
            <a:off x="1643042" y="1643050"/>
            <a:ext cx="6000792" cy="2857520"/>
            <a:chOff x="785786" y="2214554"/>
            <a:chExt cx="7358114" cy="3500462"/>
          </a:xfrm>
        </p:grpSpPr>
        <p:sp>
          <p:nvSpPr>
            <p:cNvPr id="21" name="Can 20"/>
            <p:cNvSpPr/>
            <p:nvPr/>
          </p:nvSpPr>
          <p:spPr>
            <a:xfrm>
              <a:off x="1500166" y="3071810"/>
              <a:ext cx="642942" cy="785818"/>
            </a:xfrm>
            <a:prstGeom prst="can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Can 27"/>
            <p:cNvSpPr/>
            <p:nvPr/>
          </p:nvSpPr>
          <p:spPr>
            <a:xfrm>
              <a:off x="2786050" y="2428868"/>
              <a:ext cx="642942" cy="785818"/>
            </a:xfrm>
            <a:prstGeom prst="can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Can 30"/>
            <p:cNvSpPr/>
            <p:nvPr/>
          </p:nvSpPr>
          <p:spPr>
            <a:xfrm>
              <a:off x="4429124" y="3643314"/>
              <a:ext cx="642942" cy="785818"/>
            </a:xfrm>
            <a:prstGeom prst="can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Can 35"/>
            <p:cNvSpPr/>
            <p:nvPr/>
          </p:nvSpPr>
          <p:spPr>
            <a:xfrm>
              <a:off x="6286512" y="2214554"/>
              <a:ext cx="642942" cy="785818"/>
            </a:xfrm>
            <a:prstGeom prst="can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rame 24"/>
            <p:cNvSpPr/>
            <p:nvPr/>
          </p:nvSpPr>
          <p:spPr>
            <a:xfrm>
              <a:off x="785786" y="5143512"/>
              <a:ext cx="7358114" cy="571504"/>
            </a:xfrm>
            <a:prstGeom prst="fram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</a:rPr>
                <a:t>Provenance Inter-Operability Layer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" name="Up-Down Arrow 28"/>
            <p:cNvSpPr/>
            <p:nvPr/>
          </p:nvSpPr>
          <p:spPr>
            <a:xfrm>
              <a:off x="1785918" y="4143380"/>
              <a:ext cx="142876" cy="928694"/>
            </a:xfrm>
            <a:prstGeom prst="upDownArrow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Up-Down Arrow 32"/>
            <p:cNvSpPr/>
            <p:nvPr/>
          </p:nvSpPr>
          <p:spPr>
            <a:xfrm>
              <a:off x="3071802" y="3357562"/>
              <a:ext cx="142876" cy="1714512"/>
            </a:xfrm>
            <a:prstGeom prst="upDownArrow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Up-Down Arrow 33"/>
            <p:cNvSpPr/>
            <p:nvPr/>
          </p:nvSpPr>
          <p:spPr>
            <a:xfrm>
              <a:off x="6572264" y="3286124"/>
              <a:ext cx="142876" cy="1785950"/>
            </a:xfrm>
            <a:prstGeom prst="upDownArrow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Up-Down Arrow 36"/>
            <p:cNvSpPr/>
            <p:nvPr/>
          </p:nvSpPr>
          <p:spPr>
            <a:xfrm>
              <a:off x="4714876" y="4500570"/>
              <a:ext cx="142876" cy="571504"/>
            </a:xfrm>
            <a:prstGeom prst="upDownArrow">
              <a:avLst/>
            </a:prstGeom>
            <a:solidFill>
              <a:schemeClr val="accent3">
                <a:lumMod val="7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Common Tools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85984" y="5643578"/>
            <a:ext cx="135732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Visualisation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000496" y="5643578"/>
            <a:ext cx="135732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Reasoning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5715008" y="5643578"/>
            <a:ext cx="135732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Conversion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3" idx="0"/>
          </p:cNvCxnSpPr>
          <p:nvPr/>
        </p:nvCxnSpPr>
        <p:spPr>
          <a:xfrm rot="5400000" flipH="1" flipV="1">
            <a:off x="2839629" y="4625586"/>
            <a:ext cx="1143008" cy="8929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4" idx="0"/>
            <a:endCxn id="25" idx="2"/>
          </p:cNvCxnSpPr>
          <p:nvPr/>
        </p:nvCxnSpPr>
        <p:spPr>
          <a:xfrm rot="16200000" flipV="1">
            <a:off x="4089794" y="5054214"/>
            <a:ext cx="1143008" cy="3571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0"/>
          </p:cNvCxnSpPr>
          <p:nvPr/>
        </p:nvCxnSpPr>
        <p:spPr>
          <a:xfrm rot="16200000" flipV="1">
            <a:off x="5447116" y="4697024"/>
            <a:ext cx="1143008" cy="7500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TOWARDS Interoperability (pc3)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Provenance Challenge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Identify weaknesses and strengths of the OPM specification</a:t>
            </a:r>
          </a:p>
          <a:p>
            <a:r>
              <a:rPr lang="en-GB" dirty="0"/>
              <a:t>E</a:t>
            </a:r>
            <a:r>
              <a:rPr lang="en-GB" dirty="0" smtClean="0"/>
              <a:t>ncourage the development of concrete bindings for OPM in a variety of languages</a:t>
            </a:r>
          </a:p>
          <a:p>
            <a:r>
              <a:rPr lang="en-GB" dirty="0" smtClean="0"/>
              <a:t>Determine how well OPM can represent provenance for a variety of technologies (scientific workflow, databases, etc.)</a:t>
            </a:r>
          </a:p>
          <a:p>
            <a:r>
              <a:rPr lang="en-GB" dirty="0"/>
              <a:t>D</a:t>
            </a:r>
            <a:r>
              <a:rPr lang="en-GB" dirty="0" smtClean="0"/>
              <a:t>emonstrate that a complex data products provenance can be constructed from process assertions produced by multiple combinations of heterogeneous applications</a:t>
            </a:r>
          </a:p>
          <a:p>
            <a:r>
              <a:rPr lang="en-GB" dirty="0"/>
              <a:t>B</a:t>
            </a:r>
            <a:r>
              <a:rPr lang="en-GB" dirty="0" smtClean="0"/>
              <a:t>ring together the community to further discuss the interoperability of provenance systems.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PC3 Workflow</a:t>
            </a:r>
            <a:endParaRPr lang="en-US" dirty="0"/>
          </a:p>
        </p:txBody>
      </p:sp>
      <p:pic>
        <p:nvPicPr>
          <p:cNvPr id="4" name="Content Placeholder 3" descr="LoadWorkflow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857224" y="785794"/>
            <a:ext cx="1605242" cy="5776096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The </a:t>
            </a:r>
            <a:r>
              <a:rPr lang="en-GB" dirty="0" smtClean="0">
                <a:hlinkClick r:id="rId3"/>
              </a:rPr>
              <a:t>Pan-STARRS project</a:t>
            </a:r>
            <a:r>
              <a:rPr lang="en-GB" dirty="0" smtClean="0"/>
              <a:t> is building and operating the next generation sky survey</a:t>
            </a:r>
          </a:p>
          <a:p>
            <a:r>
              <a:rPr lang="en-GB" dirty="0" smtClean="0"/>
              <a:t>The load workflow PC3, appearing at the handoff between the image pipeline and the object data management,  ingests incoming CSV files into a SQL database.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PC3 Objectives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Implement Load workflow</a:t>
            </a:r>
          </a:p>
          <a:p>
            <a:r>
              <a:rPr lang="en-GB" dirty="0" smtClean="0"/>
              <a:t>Implement queries:</a:t>
            </a:r>
          </a:p>
          <a:p>
            <a:pPr lvl="1"/>
            <a:r>
              <a:rPr lang="en-GB" i="1" dirty="0" smtClean="0"/>
              <a:t>For a given detection, which CSV files contributed to it?</a:t>
            </a:r>
            <a:r>
              <a:rPr lang="en-GB" dirty="0" smtClean="0"/>
              <a:t> </a:t>
            </a:r>
          </a:p>
          <a:p>
            <a:pPr lvl="1"/>
            <a:r>
              <a:rPr lang="en-GB" i="1" dirty="0" smtClean="0"/>
              <a:t>The user considers a table to contain values they do not expect. Was the range check (</a:t>
            </a:r>
            <a:r>
              <a:rPr lang="en-GB" i="1" dirty="0" err="1" smtClean="0"/>
              <a:t>IsMatchTableColumnRanges</a:t>
            </a:r>
            <a:r>
              <a:rPr lang="en-GB" i="1" dirty="0" smtClean="0"/>
              <a:t>) performed for this table?</a:t>
            </a:r>
          </a:p>
          <a:p>
            <a:r>
              <a:rPr lang="en-GB" dirty="0" smtClean="0"/>
              <a:t>Export provenance to OPM</a:t>
            </a:r>
          </a:p>
          <a:p>
            <a:r>
              <a:rPr lang="en-GB" dirty="0" smtClean="0"/>
              <a:t>Import other teams OPM outputs</a:t>
            </a:r>
          </a:p>
          <a:p>
            <a:r>
              <a:rPr lang="en-GB" dirty="0" smtClean="0"/>
              <a:t>Run queries over other teams’ provenance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Good First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46237"/>
            <a:ext cx="441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Teams were able to read and write each others OPM Graphs</a:t>
            </a:r>
          </a:p>
          <a:p>
            <a:r>
              <a:rPr lang="en-US" dirty="0" smtClean="0"/>
              <a:t>Most teams were able to perform queries on other OPM Graphs</a:t>
            </a:r>
          </a:p>
          <a:p>
            <a:r>
              <a:rPr lang="en-US" dirty="0" smtClean="0"/>
              <a:t>Common Tools for provenance</a:t>
            </a:r>
          </a:p>
          <a:p>
            <a:pPr lvl="1"/>
            <a:r>
              <a:rPr lang="en-US" dirty="0" smtClean="0"/>
              <a:t>OPM Toolbox</a:t>
            </a:r>
          </a:p>
          <a:p>
            <a:pPr lvl="1"/>
            <a:r>
              <a:rPr lang="en-US" dirty="0" smtClean="0"/>
              <a:t>Tupelo API</a:t>
            </a:r>
          </a:p>
          <a:p>
            <a:pPr lvl="1"/>
            <a:r>
              <a:rPr lang="en-US" dirty="0" smtClean="0"/>
              <a:t>Graph visualizations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pc3acct0.png"/>
          <p:cNvPicPr>
            <a:picLocks noChangeAspect="1"/>
          </p:cNvPicPr>
          <p:nvPr/>
        </p:nvPicPr>
        <p:blipFill>
          <a:blip r:embed="rId2"/>
          <a:srcRect l="39635"/>
          <a:stretch>
            <a:fillRect/>
          </a:stretch>
        </p:blipFill>
        <p:spPr>
          <a:xfrm>
            <a:off x="4738001" y="1752600"/>
            <a:ext cx="4405999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structures for the same process</a:t>
            </a:r>
          </a:p>
          <a:p>
            <a:r>
              <a:rPr lang="en-US" dirty="0" smtClean="0"/>
              <a:t>Difficult to determine where to start a provenance query</a:t>
            </a:r>
          </a:p>
          <a:p>
            <a:r>
              <a:rPr lang="en-US" dirty="0" smtClean="0"/>
              <a:t>Lack of values or ability to look-up values made querying hard</a:t>
            </a:r>
          </a:p>
          <a:p>
            <a:r>
              <a:rPr lang="en-US" dirty="0" smtClean="0"/>
              <a:t>Lack of types for filtering</a:t>
            </a:r>
          </a:p>
          <a:p>
            <a:r>
              <a:rPr lang="en-US" dirty="0" smtClean="0"/>
              <a:t>Lack of consistency across time </a:t>
            </a:r>
          </a:p>
          <a:p>
            <a:pPr lvl="1"/>
            <a:r>
              <a:rPr lang="en-US" dirty="0" smtClean="0"/>
              <a:t>This is the same artifact but in a different state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to OPM 1.1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Profiles to:</a:t>
            </a:r>
          </a:p>
          <a:p>
            <a:pPr lvl="1"/>
            <a:r>
              <a:rPr lang="en-US" dirty="0" smtClean="0"/>
              <a:t>Enable guidance about structures used</a:t>
            </a:r>
          </a:p>
          <a:p>
            <a:pPr lvl="1"/>
            <a:r>
              <a:rPr lang="en-US" dirty="0" smtClean="0"/>
              <a:t>Ability to look up particular values through vocabulary</a:t>
            </a:r>
          </a:p>
          <a:p>
            <a:r>
              <a:rPr lang="en-US" dirty="0" smtClean="0"/>
              <a:t>Types</a:t>
            </a:r>
          </a:p>
          <a:p>
            <a:r>
              <a:rPr lang="en-US" dirty="0" smtClean="0"/>
              <a:t>Persistent names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6: 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 this session, you will learn about:</a:t>
            </a:r>
          </a:p>
          <a:p>
            <a:r>
              <a:rPr lang="en-US" dirty="0" smtClean="0"/>
              <a:t>Steps towards interoperability</a:t>
            </a:r>
          </a:p>
          <a:p>
            <a:r>
              <a:rPr lang="en-US" dirty="0" smtClean="0"/>
              <a:t>Interoperability challenges</a:t>
            </a:r>
          </a:p>
          <a:p>
            <a:r>
              <a:rPr lang="en-US" dirty="0" smtClean="0"/>
              <a:t>Next steps towards </a:t>
            </a:r>
            <a:r>
              <a:rPr lang="en-US" dirty="0" smtClean="0"/>
              <a:t>achieving </a:t>
            </a:r>
            <a:r>
              <a:rPr lang="en-US" dirty="0" smtClean="0"/>
              <a:t>interoperability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verifying interoperability (PC4)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Are we closer?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724400" cy="4525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Propose a final step (PC4)</a:t>
            </a:r>
          </a:p>
          <a:p>
            <a:r>
              <a:rPr lang="en-US" dirty="0" smtClean="0"/>
              <a:t>Comprehensive test of interoperability using OPM</a:t>
            </a:r>
          </a:p>
          <a:p>
            <a:r>
              <a:rPr lang="en-US" dirty="0" smtClean="0"/>
              <a:t>Like prior challenges but expanding the application</a:t>
            </a:r>
          </a:p>
          <a:p>
            <a:pPr lvl="1"/>
            <a:r>
              <a:rPr lang="en-US" dirty="0" smtClean="0"/>
              <a:t>Include users</a:t>
            </a:r>
          </a:p>
          <a:p>
            <a:pPr lvl="1"/>
            <a:r>
              <a:rPr lang="en-US" dirty="0" smtClean="0"/>
              <a:t>Include interactive applications</a:t>
            </a:r>
          </a:p>
          <a:p>
            <a:pPr lvl="1"/>
            <a:r>
              <a:rPr lang="en-US" dirty="0" smtClean="0"/>
              <a:t>Include decision points</a:t>
            </a:r>
          </a:p>
          <a:p>
            <a:endParaRPr lang="en-US" dirty="0"/>
          </a:p>
        </p:txBody>
      </p:sp>
      <p:pic>
        <p:nvPicPr>
          <p:cNvPr id="4" name="Picture 3" descr="285711959_8bdc6a39b3_z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9511" y="1676400"/>
            <a:ext cx="4024489" cy="30560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67000" y="3658394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Publish Data to Third Party</a:t>
            </a: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4191000" y="3658394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User </a:t>
            </a:r>
            <a:r>
              <a:rPr lang="en-US" sz="1200" dirty="0" err="1" smtClean="0"/>
              <a:t>DecisionPoint</a:t>
            </a:r>
            <a:endParaRPr lang="en-US" sz="1200" dirty="0"/>
          </a:p>
        </p:txBody>
      </p:sp>
      <p:sp>
        <p:nvSpPr>
          <p:cNvPr id="6" name="Rectangle 5"/>
          <p:cNvSpPr/>
          <p:nvPr/>
        </p:nvSpPr>
        <p:spPr>
          <a:xfrm>
            <a:off x="7085806" y="3658394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Workflow</a:t>
            </a:r>
            <a:endParaRPr lang="en-US" sz="1200" dirty="0"/>
          </a:p>
        </p:txBody>
      </p:sp>
      <p:sp>
        <p:nvSpPr>
          <p:cNvPr id="7" name="Rectangle 6"/>
          <p:cNvSpPr/>
          <p:nvPr/>
        </p:nvSpPr>
        <p:spPr>
          <a:xfrm>
            <a:off x="7086600" y="1905000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Collections</a:t>
            </a:r>
          </a:p>
          <a:p>
            <a:pPr algn="ctr"/>
            <a:r>
              <a:rPr lang="en-US" sz="1200" dirty="0" smtClean="0"/>
              <a:t>Processing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>
            <a:off x="1066800" y="3659983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Publish</a:t>
            </a:r>
          </a:p>
          <a:p>
            <a:pPr algn="ctr"/>
            <a:r>
              <a:rPr lang="en-US" sz="1200" dirty="0" smtClean="0"/>
              <a:t>Data at URL</a:t>
            </a:r>
            <a:endParaRPr lang="en-US" sz="1200" dirty="0"/>
          </a:p>
        </p:txBody>
      </p:sp>
      <p:sp>
        <p:nvSpPr>
          <p:cNvPr id="12" name="Rectangle 11"/>
          <p:cNvSpPr/>
          <p:nvPr/>
        </p:nvSpPr>
        <p:spPr>
          <a:xfrm>
            <a:off x="609600" y="1905794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User Performs Action</a:t>
            </a:r>
            <a:endParaRPr lang="en-US" sz="1200" dirty="0"/>
          </a:p>
        </p:txBody>
      </p:sp>
      <p:sp>
        <p:nvSpPr>
          <p:cNvPr id="13" name="Rectangle 12"/>
          <p:cNvSpPr/>
          <p:nvPr/>
        </p:nvSpPr>
        <p:spPr>
          <a:xfrm>
            <a:off x="2133600" y="1905794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Exchange between Services</a:t>
            </a:r>
            <a:endParaRPr lang="en-US" sz="1200" dirty="0"/>
          </a:p>
        </p:txBody>
      </p:sp>
      <p:sp>
        <p:nvSpPr>
          <p:cNvPr id="14" name="Rectangle 13"/>
          <p:cNvSpPr/>
          <p:nvPr/>
        </p:nvSpPr>
        <p:spPr>
          <a:xfrm>
            <a:off x="3657600" y="1905794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User Decision Point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562600" y="1907382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Running a service by others</a:t>
            </a:r>
            <a:endParaRPr lang="en-US" sz="1200" dirty="0"/>
          </a:p>
        </p:txBody>
      </p:sp>
      <p:cxnSp>
        <p:nvCxnSpPr>
          <p:cNvPr id="17" name="Elbow Connector 16"/>
          <p:cNvCxnSpPr>
            <a:stCxn id="12" idx="3"/>
            <a:endCxn id="13" idx="1"/>
          </p:cNvCxnSpPr>
          <p:nvPr/>
        </p:nvCxnSpPr>
        <p:spPr>
          <a:xfrm>
            <a:off x="1524000" y="2362994"/>
            <a:ext cx="609600" cy="1588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13" idx="3"/>
            <a:endCxn id="14" idx="1"/>
          </p:cNvCxnSpPr>
          <p:nvPr/>
        </p:nvCxnSpPr>
        <p:spPr>
          <a:xfrm>
            <a:off x="3048000" y="2362994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Elbow Connector 20"/>
          <p:cNvCxnSpPr>
            <a:stCxn id="14" idx="2"/>
            <a:endCxn id="12" idx="2"/>
          </p:cNvCxnSpPr>
          <p:nvPr/>
        </p:nvCxnSpPr>
        <p:spPr>
          <a:xfrm rot="5400000">
            <a:off x="2590800" y="1296194"/>
            <a:ext cx="1588" cy="3048000"/>
          </a:xfrm>
          <a:prstGeom prst="bentConnector3">
            <a:avLst>
              <a:gd name="adj1" fmla="val 22236839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4" idx="3"/>
            <a:endCxn id="15" idx="1"/>
          </p:cNvCxnSpPr>
          <p:nvPr/>
        </p:nvCxnSpPr>
        <p:spPr>
          <a:xfrm>
            <a:off x="4572000" y="2362994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5" idx="3"/>
            <a:endCxn id="7" idx="1"/>
          </p:cNvCxnSpPr>
          <p:nvPr/>
        </p:nvCxnSpPr>
        <p:spPr>
          <a:xfrm flipV="1">
            <a:off x="6477000" y="2362200"/>
            <a:ext cx="609600" cy="238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7" idx="2"/>
            <a:endCxn id="6" idx="0"/>
          </p:cNvCxnSpPr>
          <p:nvPr/>
        </p:nvCxnSpPr>
        <p:spPr>
          <a:xfrm rot="5400000">
            <a:off x="7123906" y="3238500"/>
            <a:ext cx="838994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5562600" y="3658394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Workflow</a:t>
            </a:r>
            <a:endParaRPr lang="en-US" sz="1200" dirty="0"/>
          </a:p>
        </p:txBody>
      </p:sp>
      <p:cxnSp>
        <p:nvCxnSpPr>
          <p:cNvPr id="33" name="Straight Arrow Connector 32"/>
          <p:cNvCxnSpPr>
            <a:endCxn id="30" idx="3"/>
          </p:cNvCxnSpPr>
          <p:nvPr/>
        </p:nvCxnSpPr>
        <p:spPr>
          <a:xfrm rot="10800000">
            <a:off x="6477000" y="4115594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5" idx="2"/>
            <a:endCxn id="6" idx="2"/>
          </p:cNvCxnSpPr>
          <p:nvPr/>
        </p:nvCxnSpPr>
        <p:spPr>
          <a:xfrm rot="16200000" flipH="1">
            <a:off x="6095603" y="3125391"/>
            <a:ext cx="1588" cy="2894806"/>
          </a:xfrm>
          <a:prstGeom prst="bentConnector3">
            <a:avLst>
              <a:gd name="adj1" fmla="val 1439546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0" idx="1"/>
          </p:cNvCxnSpPr>
          <p:nvPr/>
        </p:nvCxnSpPr>
        <p:spPr>
          <a:xfrm rot="10800000">
            <a:off x="5105400" y="4115594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5" idx="1"/>
            <a:endCxn id="4" idx="3"/>
          </p:cNvCxnSpPr>
          <p:nvPr/>
        </p:nvCxnSpPr>
        <p:spPr>
          <a:xfrm rot="10800000">
            <a:off x="3581400" y="4115594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" idx="1"/>
            <a:endCxn id="10" idx="3"/>
          </p:cNvCxnSpPr>
          <p:nvPr/>
        </p:nvCxnSpPr>
        <p:spPr>
          <a:xfrm rot="10800000" flipV="1">
            <a:off x="1981200" y="4115593"/>
            <a:ext cx="685800" cy="15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067594" y="5182394"/>
            <a:ext cx="913605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Collaborative</a:t>
            </a:r>
          </a:p>
          <a:p>
            <a:pPr algn="ctr"/>
            <a:r>
              <a:rPr lang="en-US" sz="1200" dirty="0" smtClean="0"/>
              <a:t>Editing</a:t>
            </a:r>
            <a:endParaRPr lang="en-US" sz="1200" dirty="0"/>
          </a:p>
        </p:txBody>
      </p:sp>
      <p:sp>
        <p:nvSpPr>
          <p:cNvPr id="46" name="Rectangle 45"/>
          <p:cNvSpPr/>
          <p:nvPr/>
        </p:nvSpPr>
        <p:spPr>
          <a:xfrm>
            <a:off x="7086600" y="3658394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Running Services with data others</a:t>
            </a:r>
            <a:endParaRPr lang="en-US" sz="1200" dirty="0"/>
          </a:p>
        </p:txBody>
      </p:sp>
      <p:sp>
        <p:nvSpPr>
          <p:cNvPr id="47" name="Rectangle 46"/>
          <p:cNvSpPr/>
          <p:nvPr/>
        </p:nvSpPr>
        <p:spPr>
          <a:xfrm>
            <a:off x="2667000" y="5182394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Citing Data in Paper</a:t>
            </a:r>
            <a:endParaRPr lang="en-US" sz="1200" dirty="0"/>
          </a:p>
        </p:txBody>
      </p:sp>
      <p:sp>
        <p:nvSpPr>
          <p:cNvPr id="48" name="Rectangle 47"/>
          <p:cNvSpPr/>
          <p:nvPr/>
        </p:nvSpPr>
        <p:spPr>
          <a:xfrm>
            <a:off x="6477000" y="5183982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Social Collaboration </a:t>
            </a:r>
            <a:endParaRPr lang="en-US" sz="1200" dirty="0"/>
          </a:p>
        </p:txBody>
      </p:sp>
      <p:cxnSp>
        <p:nvCxnSpPr>
          <p:cNvPr id="50" name="Straight Arrow Connector 49"/>
          <p:cNvCxnSpPr>
            <a:stCxn id="10" idx="2"/>
            <a:endCxn id="45" idx="0"/>
          </p:cNvCxnSpPr>
          <p:nvPr/>
        </p:nvCxnSpPr>
        <p:spPr>
          <a:xfrm rot="16200000" flipH="1">
            <a:off x="1220193" y="4878189"/>
            <a:ext cx="608011" cy="39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45" idx="3"/>
            <a:endCxn id="47" idx="1"/>
          </p:cNvCxnSpPr>
          <p:nvPr/>
        </p:nvCxnSpPr>
        <p:spPr>
          <a:xfrm>
            <a:off x="1981199" y="5639594"/>
            <a:ext cx="68580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stCxn id="48" idx="2"/>
            <a:endCxn id="45" idx="2"/>
          </p:cNvCxnSpPr>
          <p:nvPr/>
        </p:nvCxnSpPr>
        <p:spPr>
          <a:xfrm rot="5400000" flipH="1">
            <a:off x="4228505" y="3392687"/>
            <a:ext cx="1588" cy="5409803"/>
          </a:xfrm>
          <a:prstGeom prst="bentConnector3">
            <a:avLst>
              <a:gd name="adj1" fmla="val -1439546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5029200" y="5181600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Discovery by Query</a:t>
            </a:r>
            <a:endParaRPr lang="en-US" sz="1200" dirty="0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5943600" y="5641182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3886200" y="5181600"/>
            <a:ext cx="914400" cy="914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Credentials</a:t>
            </a:r>
            <a:endParaRPr lang="en-US" sz="1200" dirty="0"/>
          </a:p>
        </p:txBody>
      </p:sp>
      <p:cxnSp>
        <p:nvCxnSpPr>
          <p:cNvPr id="68" name="Straight Arrow Connector 67"/>
          <p:cNvCxnSpPr>
            <a:stCxn id="47" idx="3"/>
            <a:endCxn id="66" idx="1"/>
          </p:cNvCxnSpPr>
          <p:nvPr/>
        </p:nvCxnSpPr>
        <p:spPr>
          <a:xfrm flipV="1">
            <a:off x="3581400" y="5638800"/>
            <a:ext cx="304800" cy="7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>
            <a:stCxn id="66" idx="3"/>
            <a:endCxn id="59" idx="1"/>
          </p:cNvCxnSpPr>
          <p:nvPr/>
        </p:nvCxnSpPr>
        <p:spPr>
          <a:xfrm>
            <a:off x="4800600" y="5638800"/>
            <a:ext cx="228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itle 3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Scenario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Crystallography Workflow</a:t>
            </a:r>
            <a:endParaRPr lang="en-US" dirty="0"/>
          </a:p>
        </p:txBody>
      </p:sp>
      <p:pic>
        <p:nvPicPr>
          <p:cNvPr id="4" name="Content Placeholder 3" descr="processabstractmapping.png"/>
          <p:cNvPicPr>
            <a:picLocks noGrp="1" noChangeAspect="1"/>
          </p:cNvPicPr>
          <p:nvPr>
            <p:ph idx="1"/>
          </p:nvPr>
        </p:nvPicPr>
        <p:blipFill>
          <a:blip r:embed="rId2"/>
          <a:srcRect t="-10496" b="-10496"/>
          <a:stretch>
            <a:fillRect/>
          </a:stretch>
        </p:blipFill>
        <p:spPr>
          <a:xfrm>
            <a:off x="-111506" y="1600200"/>
            <a:ext cx="9407906" cy="517398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Provenance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How many times has this data been cited in other reports? </a:t>
            </a:r>
          </a:p>
          <a:p>
            <a:r>
              <a:rPr lang="en-US" dirty="0" smtClean="0"/>
              <a:t>For a given crystal, how often did a crystallographer reject and reproduce coordinates (the later stages of the experiment)? </a:t>
            </a:r>
          </a:p>
          <a:p>
            <a:pPr lvl="1"/>
            <a:r>
              <a:rPr lang="en-US" dirty="0" smtClean="0"/>
              <a:t>This is important because difficulty in obtaining an adequate crystal image can indicate that the original diffraction data was poor quality</a:t>
            </a:r>
          </a:p>
          <a:p>
            <a:r>
              <a:rPr lang="en-US" dirty="0" smtClean="0"/>
              <a:t>The report has been published but how many times has it been edited before being published?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common vocabulary</a:t>
            </a:r>
          </a:p>
          <a:p>
            <a:r>
              <a:rPr lang="en-US" dirty="0" smtClean="0"/>
              <a:t>Integration points</a:t>
            </a:r>
          </a:p>
          <a:p>
            <a:pPr lvl="1"/>
            <a:r>
              <a:rPr lang="en-US" dirty="0" smtClean="0"/>
              <a:t>Allow different kinds of systems to “drop test” integration</a:t>
            </a:r>
          </a:p>
          <a:p>
            <a:r>
              <a:rPr lang="en-US" dirty="0" smtClean="0"/>
              <a:t>Key: distinguish between provenance interoperability and other forms of interoperability</a:t>
            </a:r>
          </a:p>
          <a:p>
            <a:r>
              <a:rPr lang="en-US" dirty="0" smtClean="0"/>
              <a:t>End-to-end provenance, not everything within the same system</a:t>
            </a:r>
          </a:p>
          <a:p>
            <a:pPr lvl="1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Abstract Scenario</a:t>
            </a:r>
          </a:p>
          <a:p>
            <a:r>
              <a:rPr lang="en-US" dirty="0" smtClean="0"/>
              <a:t>Identify all the data flowing in the system with respect to the crystallography scenario (this can be mocked up) where possible we have example data: (August 30)</a:t>
            </a:r>
          </a:p>
          <a:p>
            <a:r>
              <a:rPr lang="en-US" dirty="0" smtClean="0"/>
              <a:t>For each pattern of the process produce a mock-up of the </a:t>
            </a:r>
            <a:r>
              <a:rPr lang="en-US" dirty="0" err="1" smtClean="0"/>
              <a:t>opm</a:t>
            </a:r>
            <a:r>
              <a:rPr lang="en-US" dirty="0" smtClean="0"/>
              <a:t> graph with respect to the data in step 2 and make sure they stitch together (Nov 30)</a:t>
            </a:r>
          </a:p>
          <a:p>
            <a:r>
              <a:rPr lang="en-US" dirty="0" smtClean="0"/>
              <a:t>Finalize queries with respect to scenario (Dec 15)</a:t>
            </a:r>
          </a:p>
          <a:p>
            <a:r>
              <a:rPr lang="en-US" dirty="0" smtClean="0"/>
              <a:t>Import and implement queries over the mockup (Feb 28)</a:t>
            </a:r>
          </a:p>
          <a:p>
            <a:r>
              <a:rPr lang="en-US" dirty="0" smtClean="0"/>
              <a:t>Generate and publish Provenance for each pattern (Feb 28)</a:t>
            </a:r>
          </a:p>
          <a:p>
            <a:r>
              <a:rPr lang="en-US" dirty="0" smtClean="0"/>
              <a:t>Import and Implement Queries over the generated provenance (Mar 30)</a:t>
            </a:r>
          </a:p>
          <a:p>
            <a:r>
              <a:rPr lang="en-US" dirty="0" smtClean="0"/>
              <a:t>Decide whether to do </a:t>
            </a:r>
            <a:r>
              <a:rPr lang="en-US" dirty="0" err="1" smtClean="0"/>
              <a:t>api</a:t>
            </a:r>
            <a:r>
              <a:rPr lang="en-US" dirty="0" smtClean="0"/>
              <a:t> compatibility</a:t>
            </a:r>
          </a:p>
          <a:p>
            <a:r>
              <a:rPr lang="en-US" dirty="0" smtClean="0"/>
              <a:t>Prepare slides for challenge [Jun 1 - Jun 8]</a:t>
            </a:r>
          </a:p>
          <a:p>
            <a:r>
              <a:rPr lang="en-US" dirty="0" smtClean="0"/>
              <a:t>PC4 Workshop June 10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representation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OPM provides a representation of provenance</a:t>
            </a:r>
          </a:p>
          <a:p>
            <a:r>
              <a:rPr lang="en-US" dirty="0" smtClean="0"/>
              <a:t>But interoperability requires some more:</a:t>
            </a:r>
          </a:p>
          <a:p>
            <a:pPr lvl="1"/>
            <a:r>
              <a:rPr lang="en-US" dirty="0" smtClean="0"/>
              <a:t>Access provenance </a:t>
            </a:r>
          </a:p>
          <a:p>
            <a:pPr lvl="1"/>
            <a:r>
              <a:rPr lang="en-US" dirty="0" smtClean="0"/>
              <a:t>Given a document, what is its provenance</a:t>
            </a:r>
          </a:p>
          <a:p>
            <a:pPr lvl="1"/>
            <a:r>
              <a:rPr lang="en-US" dirty="0" smtClean="0"/>
              <a:t>Record provenance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Answering these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solutions</a:t>
            </a:r>
          </a:p>
          <a:p>
            <a:r>
              <a:rPr lang="en-US" dirty="0" smtClean="0"/>
              <a:t>Access: http get</a:t>
            </a:r>
          </a:p>
          <a:p>
            <a:r>
              <a:rPr lang="en-US" dirty="0" smtClean="0"/>
              <a:t>Document: embedding information using </a:t>
            </a:r>
            <a:r>
              <a:rPr lang="en-US" dirty="0" err="1" smtClean="0"/>
              <a:t>RDFa</a:t>
            </a:r>
            <a:r>
              <a:rPr lang="en-US" dirty="0" smtClean="0"/>
              <a:t> </a:t>
            </a:r>
            <a:r>
              <a:rPr lang="en-US" sz="1000" dirty="0" smtClean="0"/>
              <a:t>[Groth2010-provenancejs]</a:t>
            </a:r>
          </a:p>
          <a:p>
            <a:r>
              <a:rPr lang="en-US" dirty="0" smtClean="0"/>
              <a:t>Record: basic web service </a:t>
            </a:r>
            <a:r>
              <a:rPr lang="en-US" sz="1000" dirty="0" smtClean="0"/>
              <a:t>[prep2009]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Session 6: Contents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Open Provenance Vision (revisited)</a:t>
            </a:r>
          </a:p>
          <a:p>
            <a:r>
              <a:rPr lang="en-GB" dirty="0" smtClean="0"/>
              <a:t>PC3</a:t>
            </a:r>
          </a:p>
          <a:p>
            <a:r>
              <a:rPr lang="en-GB" dirty="0" smtClean="0"/>
              <a:t>PC4</a:t>
            </a:r>
          </a:p>
          <a:p>
            <a:r>
              <a:rPr lang="en-GB" dirty="0" smtClean="0"/>
              <a:t>Beyond Representation</a:t>
            </a:r>
          </a:p>
          <a:p>
            <a:r>
              <a:rPr lang="en-GB" dirty="0" smtClean="0"/>
              <a:t>Discussion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close to interoperability in provenance systems</a:t>
            </a:r>
          </a:p>
          <a:p>
            <a:r>
              <a:rPr lang="en-US" dirty="0" smtClean="0"/>
              <a:t>Community! Community! Community!</a:t>
            </a:r>
          </a:p>
          <a:p>
            <a:r>
              <a:rPr lang="en-US" dirty="0" smtClean="0"/>
              <a:t>Please participate</a:t>
            </a:r>
          </a:p>
          <a:p>
            <a:r>
              <a:rPr lang="en-US" dirty="0" smtClean="0"/>
              <a:t>Feedback, where do you need </a:t>
            </a:r>
            <a:r>
              <a:rPr lang="en-US" dirty="0" err="1" smtClean="0"/>
              <a:t>interop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Open Provenance Vision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Context: heterogeneous environments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Applications consist of compositions of loosely coupled, multi-institutional, heterogeneous components</a:t>
            </a:r>
          </a:p>
          <a:p>
            <a:r>
              <a:rPr lang="en-GB" dirty="0" smtClean="0"/>
              <a:t>How to trace the origin of data in such environments?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2143108" y="2714620"/>
            <a:ext cx="4464876" cy="1520273"/>
            <a:chOff x="2143108" y="2714620"/>
            <a:chExt cx="4464876" cy="1520273"/>
          </a:xfrm>
        </p:grpSpPr>
        <p:sp>
          <p:nvSpPr>
            <p:cNvPr id="29" name="Freeform 28"/>
            <p:cNvSpPr/>
            <p:nvPr/>
          </p:nvSpPr>
          <p:spPr>
            <a:xfrm flipH="1">
              <a:off x="3286116" y="2714620"/>
              <a:ext cx="3271695" cy="1520273"/>
            </a:xfrm>
            <a:custGeom>
              <a:avLst/>
              <a:gdLst>
                <a:gd name="connsiteX0" fmla="*/ 3613426 w 3613426"/>
                <a:gd name="connsiteY0" fmla="*/ 0 h 1420191"/>
                <a:gd name="connsiteX1" fmla="*/ 2699026 w 3613426"/>
                <a:gd name="connsiteY1" fmla="*/ 1219200 h 1420191"/>
                <a:gd name="connsiteX2" fmla="*/ 976244 w 3613426"/>
                <a:gd name="connsiteY2" fmla="*/ 1205948 h 1420191"/>
                <a:gd name="connsiteX3" fmla="*/ 141357 w 3613426"/>
                <a:gd name="connsiteY3" fmla="*/ 185530 h 1420191"/>
                <a:gd name="connsiteX4" fmla="*/ 128104 w 3613426"/>
                <a:gd name="connsiteY4" fmla="*/ 185530 h 1420191"/>
                <a:gd name="connsiteX0" fmla="*/ 3677479 w 3677479"/>
                <a:gd name="connsiteY0" fmla="*/ 454846 h 1875037"/>
                <a:gd name="connsiteX1" fmla="*/ 2763079 w 3677479"/>
                <a:gd name="connsiteY1" fmla="*/ 1674046 h 1875037"/>
                <a:gd name="connsiteX2" fmla="*/ 1040297 w 3677479"/>
                <a:gd name="connsiteY2" fmla="*/ 1660794 h 1875037"/>
                <a:gd name="connsiteX3" fmla="*/ 205410 w 3677479"/>
                <a:gd name="connsiteY3" fmla="*/ 640376 h 1875037"/>
                <a:gd name="connsiteX4" fmla="*/ 64052 w 3677479"/>
                <a:gd name="connsiteY4" fmla="*/ 85035 h 1875037"/>
                <a:gd name="connsiteX0" fmla="*/ 3677478 w 3677478"/>
                <a:gd name="connsiteY0" fmla="*/ 547299 h 1967490"/>
                <a:gd name="connsiteX1" fmla="*/ 2763078 w 3677478"/>
                <a:gd name="connsiteY1" fmla="*/ 1766499 h 1967490"/>
                <a:gd name="connsiteX2" fmla="*/ 1040296 w 3677478"/>
                <a:gd name="connsiteY2" fmla="*/ 1753247 h 1967490"/>
                <a:gd name="connsiteX3" fmla="*/ 205409 w 3677478"/>
                <a:gd name="connsiteY3" fmla="*/ 732829 h 1967490"/>
                <a:gd name="connsiteX4" fmla="*/ 64052 w 3677478"/>
                <a:gd name="connsiteY4" fmla="*/ 85035 h 19674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77478" h="1967490">
                  <a:moveTo>
                    <a:pt x="3677478" y="547299"/>
                  </a:moveTo>
                  <a:cubicBezTo>
                    <a:pt x="3440043" y="1056403"/>
                    <a:pt x="3202608" y="1565508"/>
                    <a:pt x="2763078" y="1766499"/>
                  </a:cubicBezTo>
                  <a:cubicBezTo>
                    <a:pt x="2323548" y="1967490"/>
                    <a:pt x="1466574" y="1925525"/>
                    <a:pt x="1040296" y="1753247"/>
                  </a:cubicBezTo>
                  <a:cubicBezTo>
                    <a:pt x="614018" y="1580969"/>
                    <a:pt x="368116" y="1010864"/>
                    <a:pt x="205409" y="732829"/>
                  </a:cubicBezTo>
                  <a:cubicBezTo>
                    <a:pt x="42702" y="454794"/>
                    <a:pt x="0" y="0"/>
                    <a:pt x="64052" y="85035"/>
                  </a:cubicBezTo>
                </a:path>
              </a:pathLst>
            </a:custGeom>
            <a:ln w="28575">
              <a:solidFill>
                <a:srgbClr val="00B05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Arrow Connector 24"/>
            <p:cNvCxnSpPr>
              <a:stCxn id="36" idx="3"/>
              <a:endCxn id="31" idx="4"/>
            </p:cNvCxnSpPr>
            <p:nvPr/>
          </p:nvCxnSpPr>
          <p:spPr>
            <a:xfrm rot="5400000">
              <a:off x="5322100" y="2750339"/>
              <a:ext cx="1035851" cy="1535917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31" idx="2"/>
              <a:endCxn id="28" idx="3"/>
            </p:cNvCxnSpPr>
            <p:nvPr/>
          </p:nvCxnSpPr>
          <p:spPr>
            <a:xfrm rot="10800000">
              <a:off x="3107522" y="3214687"/>
              <a:ext cx="1321603" cy="821537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28" idx="2"/>
            </p:cNvCxnSpPr>
            <p:nvPr/>
          </p:nvCxnSpPr>
          <p:spPr>
            <a:xfrm rot="10800000" flipV="1">
              <a:off x="2214546" y="2821776"/>
              <a:ext cx="571504" cy="607223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31" idx="2"/>
              <a:endCxn id="21" idx="4"/>
            </p:cNvCxnSpPr>
            <p:nvPr/>
          </p:nvCxnSpPr>
          <p:spPr>
            <a:xfrm rot="10800000">
              <a:off x="2143108" y="3464719"/>
              <a:ext cx="2286016" cy="571504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Provenance Across Applications</a:t>
            </a:r>
            <a:endParaRPr lang="en-US" dirty="0"/>
          </a:p>
        </p:txBody>
      </p:sp>
      <p:pic>
        <p:nvPicPr>
          <p:cNvPr id="9" name="Picture 35" descr="MCPE02671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736"/>
            <a:ext cx="1293812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3"/>
          <p:cNvGrpSpPr/>
          <p:nvPr/>
        </p:nvGrpSpPr>
        <p:grpSpPr>
          <a:xfrm>
            <a:off x="1142976" y="2000240"/>
            <a:ext cx="1290882" cy="1857388"/>
            <a:chOff x="1142976" y="2000240"/>
            <a:chExt cx="1290882" cy="1857388"/>
          </a:xfrm>
        </p:grpSpPr>
        <p:sp>
          <p:nvSpPr>
            <p:cNvPr id="4" name="Cloud 3"/>
            <p:cNvSpPr>
              <a:spLocks noChangeAspect="1"/>
            </p:cNvSpPr>
            <p:nvPr/>
          </p:nvSpPr>
          <p:spPr>
            <a:xfrm>
              <a:off x="1142976" y="2000240"/>
              <a:ext cx="1290882" cy="977943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 smtClean="0"/>
                <a:t>Application</a:t>
              </a:r>
              <a:endParaRPr lang="en-US" sz="1100" dirty="0"/>
            </a:p>
          </p:txBody>
        </p:sp>
        <p:sp>
          <p:nvSpPr>
            <p:cNvPr id="21" name="Can 20"/>
            <p:cNvSpPr/>
            <p:nvPr/>
          </p:nvSpPr>
          <p:spPr>
            <a:xfrm>
              <a:off x="1500166" y="3071810"/>
              <a:ext cx="642942" cy="785818"/>
            </a:xfrm>
            <a:prstGeom prst="can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24"/>
          <p:cNvGrpSpPr/>
          <p:nvPr/>
        </p:nvGrpSpPr>
        <p:grpSpPr>
          <a:xfrm>
            <a:off x="2428860" y="1357298"/>
            <a:ext cx="1290882" cy="1857388"/>
            <a:chOff x="1142976" y="2000240"/>
            <a:chExt cx="1290882" cy="1857388"/>
          </a:xfrm>
        </p:grpSpPr>
        <p:sp>
          <p:nvSpPr>
            <p:cNvPr id="27" name="Cloud 26"/>
            <p:cNvSpPr>
              <a:spLocks noChangeAspect="1"/>
            </p:cNvSpPr>
            <p:nvPr/>
          </p:nvSpPr>
          <p:spPr>
            <a:xfrm>
              <a:off x="1142976" y="2000240"/>
              <a:ext cx="1290882" cy="977943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 smtClean="0"/>
                <a:t>Application</a:t>
              </a:r>
              <a:endParaRPr lang="en-US" sz="1100" dirty="0"/>
            </a:p>
          </p:txBody>
        </p:sp>
        <p:sp>
          <p:nvSpPr>
            <p:cNvPr id="28" name="Can 27"/>
            <p:cNvSpPr/>
            <p:nvPr/>
          </p:nvSpPr>
          <p:spPr>
            <a:xfrm>
              <a:off x="1500166" y="3071810"/>
              <a:ext cx="642942" cy="785818"/>
            </a:xfrm>
            <a:prstGeom prst="can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32"/>
          <p:cNvGrpSpPr/>
          <p:nvPr/>
        </p:nvGrpSpPr>
        <p:grpSpPr>
          <a:xfrm>
            <a:off x="3786182" y="2285992"/>
            <a:ext cx="2148138" cy="2143140"/>
            <a:chOff x="3714744" y="2143116"/>
            <a:chExt cx="2148138" cy="2143140"/>
          </a:xfrm>
        </p:grpSpPr>
        <p:sp>
          <p:nvSpPr>
            <p:cNvPr id="30" name="Cloud 29"/>
            <p:cNvSpPr>
              <a:spLocks noChangeAspect="1"/>
            </p:cNvSpPr>
            <p:nvPr/>
          </p:nvSpPr>
          <p:spPr>
            <a:xfrm>
              <a:off x="4572000" y="2143116"/>
              <a:ext cx="1290882" cy="977943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 smtClean="0"/>
                <a:t>Application</a:t>
              </a:r>
              <a:endParaRPr lang="en-US" sz="1100" dirty="0"/>
            </a:p>
          </p:txBody>
        </p:sp>
        <p:sp>
          <p:nvSpPr>
            <p:cNvPr id="31" name="Can 30"/>
            <p:cNvSpPr/>
            <p:nvPr/>
          </p:nvSpPr>
          <p:spPr>
            <a:xfrm>
              <a:off x="4357686" y="3500438"/>
              <a:ext cx="642942" cy="785818"/>
            </a:xfrm>
            <a:prstGeom prst="can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Cloud 31"/>
            <p:cNvSpPr>
              <a:spLocks noChangeAspect="1"/>
            </p:cNvSpPr>
            <p:nvPr/>
          </p:nvSpPr>
          <p:spPr>
            <a:xfrm>
              <a:off x="3714744" y="2428868"/>
              <a:ext cx="1290882" cy="977943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 smtClean="0"/>
                <a:t>Application</a:t>
              </a:r>
              <a:endParaRPr lang="en-US" sz="1100" dirty="0"/>
            </a:p>
          </p:txBody>
        </p:sp>
      </p:grpSp>
      <p:grpSp>
        <p:nvGrpSpPr>
          <p:cNvPr id="7" name="Group 33"/>
          <p:cNvGrpSpPr/>
          <p:nvPr/>
        </p:nvGrpSpPr>
        <p:grpSpPr>
          <a:xfrm>
            <a:off x="5929322" y="1142984"/>
            <a:ext cx="1290882" cy="1857388"/>
            <a:chOff x="1142976" y="2000240"/>
            <a:chExt cx="1290882" cy="1857388"/>
          </a:xfrm>
        </p:grpSpPr>
        <p:sp>
          <p:nvSpPr>
            <p:cNvPr id="35" name="Cloud 34"/>
            <p:cNvSpPr>
              <a:spLocks noChangeAspect="1"/>
            </p:cNvSpPr>
            <p:nvPr/>
          </p:nvSpPr>
          <p:spPr>
            <a:xfrm>
              <a:off x="1142976" y="2000240"/>
              <a:ext cx="1290882" cy="977943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 smtClean="0"/>
                <a:t>Application</a:t>
              </a:r>
              <a:endParaRPr lang="en-US" sz="1100" dirty="0"/>
            </a:p>
          </p:txBody>
        </p:sp>
        <p:sp>
          <p:nvSpPr>
            <p:cNvPr id="36" name="Can 35"/>
            <p:cNvSpPr/>
            <p:nvPr/>
          </p:nvSpPr>
          <p:spPr>
            <a:xfrm>
              <a:off x="1500166" y="3071810"/>
              <a:ext cx="642942" cy="785818"/>
            </a:xfrm>
            <a:prstGeom prst="can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2" name="Straight Arrow Connector 41"/>
          <p:cNvCxnSpPr>
            <a:stCxn id="4" idx="3"/>
            <a:endCxn id="27" idx="2"/>
          </p:cNvCxnSpPr>
          <p:nvPr/>
        </p:nvCxnSpPr>
        <p:spPr>
          <a:xfrm rot="5400000" flipH="1" flipV="1">
            <a:off x="2005698" y="1628990"/>
            <a:ext cx="209885" cy="644447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7" idx="0"/>
            <a:endCxn id="32" idx="3"/>
          </p:cNvCxnSpPr>
          <p:nvPr/>
        </p:nvCxnSpPr>
        <p:spPr>
          <a:xfrm>
            <a:off x="3718666" y="1846270"/>
            <a:ext cx="712957" cy="781389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7" idx="0"/>
            <a:endCxn id="30" idx="3"/>
          </p:cNvCxnSpPr>
          <p:nvPr/>
        </p:nvCxnSpPr>
        <p:spPr>
          <a:xfrm>
            <a:off x="3718666" y="1846270"/>
            <a:ext cx="1570213" cy="495637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7" idx="0"/>
            <a:endCxn id="35" idx="2"/>
          </p:cNvCxnSpPr>
          <p:nvPr/>
        </p:nvCxnSpPr>
        <p:spPr>
          <a:xfrm flipV="1">
            <a:off x="3718666" y="1631956"/>
            <a:ext cx="2214660" cy="214314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0" idx="3"/>
            <a:endCxn id="35" idx="2"/>
          </p:cNvCxnSpPr>
          <p:nvPr/>
        </p:nvCxnSpPr>
        <p:spPr>
          <a:xfrm rot="5400000" flipH="1" flipV="1">
            <a:off x="5256127" y="1664709"/>
            <a:ext cx="709951" cy="644447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5" idx="0"/>
          </p:cNvCxnSpPr>
          <p:nvPr/>
        </p:nvCxnSpPr>
        <p:spPr>
          <a:xfrm>
            <a:off x="7219128" y="1631956"/>
            <a:ext cx="567582" cy="82532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1928794" y="5072074"/>
            <a:ext cx="66237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How to understand the provenance of data products derived</a:t>
            </a:r>
          </a:p>
          <a:p>
            <a:r>
              <a:rPr lang="en-GB" sz="2000" b="1" dirty="0" smtClean="0"/>
              <a:t>by all these applications?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Provenance Across Applications</a:t>
            </a:r>
            <a:endParaRPr lang="en-US" dirty="0"/>
          </a:p>
        </p:txBody>
      </p:sp>
      <p:pic>
        <p:nvPicPr>
          <p:cNvPr id="9" name="Picture 35" descr="MCPE02671_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3834" y="1428736"/>
            <a:ext cx="1293812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23"/>
          <p:cNvGrpSpPr/>
          <p:nvPr/>
        </p:nvGrpSpPr>
        <p:grpSpPr>
          <a:xfrm>
            <a:off x="1142976" y="2000240"/>
            <a:ext cx="1290882" cy="1857388"/>
            <a:chOff x="1142976" y="2000240"/>
            <a:chExt cx="1290882" cy="1857388"/>
          </a:xfrm>
        </p:grpSpPr>
        <p:sp>
          <p:nvSpPr>
            <p:cNvPr id="4" name="Cloud 3"/>
            <p:cNvSpPr>
              <a:spLocks noChangeAspect="1"/>
            </p:cNvSpPr>
            <p:nvPr/>
          </p:nvSpPr>
          <p:spPr>
            <a:xfrm>
              <a:off x="1142976" y="2000240"/>
              <a:ext cx="1290882" cy="977943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 smtClean="0"/>
                <a:t>Application</a:t>
              </a:r>
              <a:endParaRPr lang="en-US" sz="1100" dirty="0"/>
            </a:p>
          </p:txBody>
        </p:sp>
        <p:sp>
          <p:nvSpPr>
            <p:cNvPr id="21" name="Can 20"/>
            <p:cNvSpPr/>
            <p:nvPr/>
          </p:nvSpPr>
          <p:spPr>
            <a:xfrm>
              <a:off x="1500166" y="3071810"/>
              <a:ext cx="642942" cy="785818"/>
            </a:xfrm>
            <a:prstGeom prst="can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24"/>
          <p:cNvGrpSpPr/>
          <p:nvPr/>
        </p:nvGrpSpPr>
        <p:grpSpPr>
          <a:xfrm>
            <a:off x="2428860" y="1357298"/>
            <a:ext cx="1290882" cy="1857388"/>
            <a:chOff x="1142976" y="2000240"/>
            <a:chExt cx="1290882" cy="1857388"/>
          </a:xfrm>
        </p:grpSpPr>
        <p:sp>
          <p:nvSpPr>
            <p:cNvPr id="27" name="Cloud 26"/>
            <p:cNvSpPr>
              <a:spLocks noChangeAspect="1"/>
            </p:cNvSpPr>
            <p:nvPr/>
          </p:nvSpPr>
          <p:spPr>
            <a:xfrm>
              <a:off x="1142976" y="2000240"/>
              <a:ext cx="1290882" cy="977943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 smtClean="0"/>
                <a:t>Application</a:t>
              </a:r>
              <a:endParaRPr lang="en-US" sz="1100" dirty="0"/>
            </a:p>
          </p:txBody>
        </p:sp>
        <p:sp>
          <p:nvSpPr>
            <p:cNvPr id="28" name="Can 27"/>
            <p:cNvSpPr/>
            <p:nvPr/>
          </p:nvSpPr>
          <p:spPr>
            <a:xfrm>
              <a:off x="1500166" y="3071810"/>
              <a:ext cx="642942" cy="785818"/>
            </a:xfrm>
            <a:prstGeom prst="can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32"/>
          <p:cNvGrpSpPr/>
          <p:nvPr/>
        </p:nvGrpSpPr>
        <p:grpSpPr>
          <a:xfrm>
            <a:off x="3786182" y="2285992"/>
            <a:ext cx="2148138" cy="2143140"/>
            <a:chOff x="3714744" y="2143116"/>
            <a:chExt cx="2148138" cy="2143140"/>
          </a:xfrm>
        </p:grpSpPr>
        <p:sp>
          <p:nvSpPr>
            <p:cNvPr id="30" name="Cloud 29"/>
            <p:cNvSpPr>
              <a:spLocks noChangeAspect="1"/>
            </p:cNvSpPr>
            <p:nvPr/>
          </p:nvSpPr>
          <p:spPr>
            <a:xfrm>
              <a:off x="4572000" y="2143116"/>
              <a:ext cx="1290882" cy="977943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 smtClean="0"/>
                <a:t>Application</a:t>
              </a:r>
              <a:endParaRPr lang="en-US" sz="1100" dirty="0"/>
            </a:p>
          </p:txBody>
        </p:sp>
        <p:sp>
          <p:nvSpPr>
            <p:cNvPr id="31" name="Can 30"/>
            <p:cNvSpPr/>
            <p:nvPr/>
          </p:nvSpPr>
          <p:spPr>
            <a:xfrm>
              <a:off x="4357686" y="3500438"/>
              <a:ext cx="642942" cy="785818"/>
            </a:xfrm>
            <a:prstGeom prst="can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Cloud 31"/>
            <p:cNvSpPr>
              <a:spLocks noChangeAspect="1"/>
            </p:cNvSpPr>
            <p:nvPr/>
          </p:nvSpPr>
          <p:spPr>
            <a:xfrm>
              <a:off x="3714744" y="2428868"/>
              <a:ext cx="1290882" cy="977943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 smtClean="0"/>
                <a:t>Application</a:t>
              </a:r>
              <a:endParaRPr lang="en-US" sz="1100" dirty="0"/>
            </a:p>
          </p:txBody>
        </p:sp>
      </p:grpSp>
      <p:grpSp>
        <p:nvGrpSpPr>
          <p:cNvPr id="7" name="Group 33"/>
          <p:cNvGrpSpPr/>
          <p:nvPr/>
        </p:nvGrpSpPr>
        <p:grpSpPr>
          <a:xfrm>
            <a:off x="5929322" y="1142984"/>
            <a:ext cx="1290882" cy="1857388"/>
            <a:chOff x="1142976" y="2000240"/>
            <a:chExt cx="1290882" cy="1857388"/>
          </a:xfrm>
        </p:grpSpPr>
        <p:sp>
          <p:nvSpPr>
            <p:cNvPr id="35" name="Cloud 34"/>
            <p:cNvSpPr>
              <a:spLocks noChangeAspect="1"/>
            </p:cNvSpPr>
            <p:nvPr/>
          </p:nvSpPr>
          <p:spPr>
            <a:xfrm>
              <a:off x="1142976" y="2000240"/>
              <a:ext cx="1290882" cy="977943"/>
            </a:xfrm>
            <a:prstGeom prst="clou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 smtClean="0"/>
                <a:t>Application</a:t>
              </a:r>
              <a:endParaRPr lang="en-US" sz="1100" dirty="0"/>
            </a:p>
          </p:txBody>
        </p:sp>
        <p:sp>
          <p:nvSpPr>
            <p:cNvPr id="36" name="Can 35"/>
            <p:cNvSpPr/>
            <p:nvPr/>
          </p:nvSpPr>
          <p:spPr>
            <a:xfrm>
              <a:off x="1500166" y="3071810"/>
              <a:ext cx="642942" cy="785818"/>
            </a:xfrm>
            <a:prstGeom prst="can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42" name="Straight Arrow Connector 41"/>
          <p:cNvCxnSpPr>
            <a:stCxn id="4" idx="3"/>
            <a:endCxn id="27" idx="2"/>
          </p:cNvCxnSpPr>
          <p:nvPr/>
        </p:nvCxnSpPr>
        <p:spPr>
          <a:xfrm rot="5400000" flipH="1" flipV="1">
            <a:off x="2005698" y="1628990"/>
            <a:ext cx="209885" cy="644447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27" idx="0"/>
            <a:endCxn id="32" idx="3"/>
          </p:cNvCxnSpPr>
          <p:nvPr/>
        </p:nvCxnSpPr>
        <p:spPr>
          <a:xfrm>
            <a:off x="3718666" y="1846270"/>
            <a:ext cx="712957" cy="781389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7" idx="0"/>
            <a:endCxn id="30" idx="3"/>
          </p:cNvCxnSpPr>
          <p:nvPr/>
        </p:nvCxnSpPr>
        <p:spPr>
          <a:xfrm>
            <a:off x="3718666" y="1846270"/>
            <a:ext cx="1570213" cy="495637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7" idx="0"/>
            <a:endCxn id="35" idx="2"/>
          </p:cNvCxnSpPr>
          <p:nvPr/>
        </p:nvCxnSpPr>
        <p:spPr>
          <a:xfrm flipV="1">
            <a:off x="3718666" y="1631956"/>
            <a:ext cx="2214660" cy="214314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0" idx="3"/>
            <a:endCxn id="35" idx="2"/>
          </p:cNvCxnSpPr>
          <p:nvPr/>
        </p:nvCxnSpPr>
        <p:spPr>
          <a:xfrm rot="5400000" flipH="1" flipV="1">
            <a:off x="5256127" y="1664709"/>
            <a:ext cx="709951" cy="644447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5" idx="0"/>
          </p:cNvCxnSpPr>
          <p:nvPr/>
        </p:nvCxnSpPr>
        <p:spPr>
          <a:xfrm>
            <a:off x="7219128" y="1631956"/>
            <a:ext cx="567582" cy="82532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ame 24"/>
          <p:cNvSpPr/>
          <p:nvPr/>
        </p:nvSpPr>
        <p:spPr>
          <a:xfrm>
            <a:off x="785786" y="5143512"/>
            <a:ext cx="7358114" cy="57150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Provenance Inter-Operability Layer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Up-Down Arrow 28"/>
          <p:cNvSpPr/>
          <p:nvPr/>
        </p:nvSpPr>
        <p:spPr>
          <a:xfrm>
            <a:off x="1785918" y="4143380"/>
            <a:ext cx="142876" cy="928694"/>
          </a:xfrm>
          <a:prstGeom prst="up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Up-Down Arrow 32"/>
          <p:cNvSpPr/>
          <p:nvPr/>
        </p:nvSpPr>
        <p:spPr>
          <a:xfrm>
            <a:off x="3071802" y="3357562"/>
            <a:ext cx="142876" cy="1714512"/>
          </a:xfrm>
          <a:prstGeom prst="up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Up-Down Arrow 33"/>
          <p:cNvSpPr/>
          <p:nvPr/>
        </p:nvSpPr>
        <p:spPr>
          <a:xfrm>
            <a:off x="6572264" y="3286124"/>
            <a:ext cx="142876" cy="1785950"/>
          </a:xfrm>
          <a:prstGeom prst="up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Up-Down Arrow 36"/>
          <p:cNvSpPr/>
          <p:nvPr/>
        </p:nvSpPr>
        <p:spPr>
          <a:xfrm>
            <a:off x="4714876" y="4500570"/>
            <a:ext cx="142876" cy="571504"/>
          </a:xfrm>
          <a:prstGeom prst="up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857488" y="6143644"/>
            <a:ext cx="3576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 Open Provenance Model (OPM)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an 20"/>
          <p:cNvSpPr/>
          <p:nvPr/>
        </p:nvSpPr>
        <p:spPr>
          <a:xfrm>
            <a:off x="1500166" y="3071810"/>
            <a:ext cx="642942" cy="785818"/>
          </a:xfrm>
          <a:prstGeom prst="can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Can 27"/>
          <p:cNvSpPr/>
          <p:nvPr/>
        </p:nvSpPr>
        <p:spPr>
          <a:xfrm>
            <a:off x="2786050" y="2428868"/>
            <a:ext cx="642942" cy="785818"/>
          </a:xfrm>
          <a:prstGeom prst="can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an 30"/>
          <p:cNvSpPr/>
          <p:nvPr/>
        </p:nvSpPr>
        <p:spPr>
          <a:xfrm>
            <a:off x="4429124" y="3643314"/>
            <a:ext cx="642942" cy="785818"/>
          </a:xfrm>
          <a:prstGeom prst="can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Can 35"/>
          <p:cNvSpPr/>
          <p:nvPr/>
        </p:nvSpPr>
        <p:spPr>
          <a:xfrm>
            <a:off x="6286512" y="2214554"/>
            <a:ext cx="642942" cy="785818"/>
          </a:xfrm>
          <a:prstGeom prst="can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ame 24"/>
          <p:cNvSpPr/>
          <p:nvPr/>
        </p:nvSpPr>
        <p:spPr>
          <a:xfrm>
            <a:off x="785786" y="5143512"/>
            <a:ext cx="7358114" cy="571504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Provenance Inter-Operability Layer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Up-Down Arrow 28"/>
          <p:cNvSpPr/>
          <p:nvPr/>
        </p:nvSpPr>
        <p:spPr>
          <a:xfrm>
            <a:off x="1785918" y="4143380"/>
            <a:ext cx="142876" cy="928694"/>
          </a:xfrm>
          <a:prstGeom prst="up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Up-Down Arrow 32"/>
          <p:cNvSpPr/>
          <p:nvPr/>
        </p:nvSpPr>
        <p:spPr>
          <a:xfrm>
            <a:off x="3071802" y="3357562"/>
            <a:ext cx="142876" cy="1714512"/>
          </a:xfrm>
          <a:prstGeom prst="up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Up-Down Arrow 33"/>
          <p:cNvSpPr/>
          <p:nvPr/>
        </p:nvSpPr>
        <p:spPr>
          <a:xfrm>
            <a:off x="6572264" y="3286124"/>
            <a:ext cx="142876" cy="1785950"/>
          </a:xfrm>
          <a:prstGeom prst="up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Up-Down Arrow 36"/>
          <p:cNvSpPr/>
          <p:nvPr/>
        </p:nvSpPr>
        <p:spPr>
          <a:xfrm>
            <a:off x="4714876" y="4500570"/>
            <a:ext cx="142876" cy="571504"/>
          </a:xfrm>
          <a:prstGeom prst="upDown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itle 3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 Provenance Vision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Open Provenance Vision is a vision of a set of architectural guidelines to support provenance inter-operability, consisting of</a:t>
            </a:r>
          </a:p>
          <a:p>
            <a:pPr lvl="1"/>
            <a:r>
              <a:rPr lang="en-GB" dirty="0" smtClean="0"/>
              <a:t>controlled vocabulary, </a:t>
            </a:r>
          </a:p>
          <a:p>
            <a:pPr lvl="1"/>
            <a:r>
              <a:rPr lang="en-GB" dirty="0" smtClean="0"/>
              <a:t>serialization formats and </a:t>
            </a:r>
          </a:p>
          <a:p>
            <a:pPr lvl="1"/>
            <a:r>
              <a:rPr lang="en-GB" dirty="0" smtClean="0"/>
              <a:t>APIs</a:t>
            </a:r>
          </a:p>
          <a:p>
            <a:r>
              <a:rPr lang="en-GB" dirty="0" smtClean="0"/>
              <a:t>Open Provenance Vision allows provenance from individual systems to be expressed, connected in a coherent fashion, and queried seamlessly.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15830</TotalTime>
  <Words>1245</Words>
  <Application>Microsoft Macintosh PowerPoint</Application>
  <PresentationFormat>On-screen Show (4:3)</PresentationFormat>
  <Paragraphs>187</Paragraphs>
  <Slides>30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Open Provenance Model Tutorial  Session 6: Interoperability</vt:lpstr>
      <vt:lpstr>Session 6: Aims</vt:lpstr>
      <vt:lpstr>Session 6: Contents</vt:lpstr>
      <vt:lpstr>The Open Provenance Vision</vt:lpstr>
      <vt:lpstr>Context: heterogeneous environments</vt:lpstr>
      <vt:lpstr>Provenance Across Applications</vt:lpstr>
      <vt:lpstr>Provenance Across Applications</vt:lpstr>
      <vt:lpstr>Slide 8</vt:lpstr>
      <vt:lpstr>Open Provenance Vision</vt:lpstr>
      <vt:lpstr>Export/Import Approach(PC3)</vt:lpstr>
      <vt:lpstr>Distributed Query Approach</vt:lpstr>
      <vt:lpstr>Common Tools</vt:lpstr>
      <vt:lpstr>Moving TOWARDS Interoperability (pc3)</vt:lpstr>
      <vt:lpstr>Provenance Challenge 3</vt:lpstr>
      <vt:lpstr>PC3 Workflow</vt:lpstr>
      <vt:lpstr>PC3 Objectives</vt:lpstr>
      <vt:lpstr>Good First Steps</vt:lpstr>
      <vt:lpstr>Challenges</vt:lpstr>
      <vt:lpstr>Updates to OPM 1.1</vt:lpstr>
      <vt:lpstr>verifying interoperability (PC4)</vt:lpstr>
      <vt:lpstr>Are we closer?</vt:lpstr>
      <vt:lpstr>Abstract Scenario</vt:lpstr>
      <vt:lpstr>Crystallography Workflow</vt:lpstr>
      <vt:lpstr>Provenance Questions</vt:lpstr>
      <vt:lpstr>Additions </vt:lpstr>
      <vt:lpstr>Schedule</vt:lpstr>
      <vt:lpstr>Beyond representation</vt:lpstr>
      <vt:lpstr>Vision</vt:lpstr>
      <vt:lpstr>Answering these questions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Luc Moreau</cp:lastModifiedBy>
  <cp:revision>203</cp:revision>
  <dcterms:created xsi:type="dcterms:W3CDTF">2010-09-15T21:56:58Z</dcterms:created>
  <dcterms:modified xsi:type="dcterms:W3CDTF">2010-09-15T22:35:37Z</dcterms:modified>
</cp:coreProperties>
</file>