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Default Extension="pdf" ContentType="application/pd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71" r:id="rId3"/>
    <p:sldId id="316" r:id="rId4"/>
    <p:sldId id="372" r:id="rId5"/>
    <p:sldId id="416" r:id="rId6"/>
    <p:sldId id="417" r:id="rId7"/>
    <p:sldId id="418" r:id="rId8"/>
    <p:sldId id="424" r:id="rId9"/>
    <p:sldId id="419" r:id="rId10"/>
    <p:sldId id="423" r:id="rId11"/>
    <p:sldId id="426" r:id="rId12"/>
    <p:sldId id="427" r:id="rId13"/>
    <p:sldId id="428" r:id="rId14"/>
    <p:sldId id="441" r:id="rId15"/>
    <p:sldId id="429" r:id="rId16"/>
    <p:sldId id="430" r:id="rId17"/>
    <p:sldId id="431" r:id="rId18"/>
    <p:sldId id="432" r:id="rId19"/>
    <p:sldId id="434" r:id="rId20"/>
    <p:sldId id="435" r:id="rId21"/>
    <p:sldId id="436" r:id="rId22"/>
    <p:sldId id="437" r:id="rId23"/>
    <p:sldId id="433" r:id="rId24"/>
    <p:sldId id="439" r:id="rId25"/>
    <p:sldId id="442" r:id="rId26"/>
    <p:sldId id="425" r:id="rId27"/>
    <p:sldId id="421" r:id="rId28"/>
    <p:sldId id="420" r:id="rId29"/>
    <p:sldId id="44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3CDDD"/>
    <a:srgbClr val="385D8A"/>
    <a:srgbClr val="FF0000"/>
    <a:srgbClr val="FFFFFF"/>
    <a:srgbClr val="F3F3F3"/>
    <a:srgbClr val="E9E9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635" autoAdjust="0"/>
  </p:normalViewPr>
  <p:slideViewPr>
    <p:cSldViewPr>
      <p:cViewPr varScale="1">
        <p:scale>
          <a:sx n="113" d="100"/>
          <a:sy n="113" d="100"/>
        </p:scale>
        <p:origin x="-7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6F4D3-57C1-5F4D-A52E-3E64C821DFC9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DBE39-B30B-204C-B56A-F67E43DA9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C68A8-7215-42C4-B568-0663A88D982B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83526-4707-42F5-AF1A-E5B3558AC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0" y="617538"/>
            <a:ext cx="7277100" cy="601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017713"/>
            <a:ext cx="7735888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151313"/>
            <a:ext cx="7735888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A4657-FF5F-401B-AEA0-1F0B7739EF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pm-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35012" y="0"/>
            <a:ext cx="2008988" cy="10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L.Moreau@ecs.soton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x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ithub.com/lucmoreau/OpenProvenanceModel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penprovenance.org/java/maven-releases/org/openprovenance/toolbox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Open Provenance Model Tutorial</a:t>
            </a:r>
            <a:br>
              <a:rPr lang="en-GB" dirty="0" smtClean="0"/>
            </a:br>
            <a:r>
              <a:rPr lang="en-GB" b="1" i="1" dirty="0" smtClean="0"/>
              <a:t> </a:t>
            </a:r>
            <a:r>
              <a:rPr lang="en-GB" sz="3100" i="1" dirty="0" smtClean="0"/>
              <a:t>Session 8: OPM Toolbox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Luc Moreau</a:t>
            </a:r>
          </a:p>
          <a:p>
            <a:r>
              <a:rPr lang="en-US" dirty="0" smtClean="0">
                <a:hlinkClick r:id="rId2"/>
              </a:rPr>
              <a:t>L.Moreau@ecs.soton.ac.uk</a:t>
            </a:r>
            <a:endParaRPr lang="en-US" dirty="0" smtClean="0"/>
          </a:p>
          <a:p>
            <a:r>
              <a:rPr lang="en-US" dirty="0" smtClean="0"/>
              <a:t>University of Southampton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RDF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Usage: </a:t>
            </a:r>
          </a:p>
          <a:p>
            <a:pPr>
              <a:buNone/>
            </a:pPr>
            <a:r>
              <a:rPr lang="en-US" sz="2581" dirty="0" err="1" smtClean="0">
                <a:latin typeface="Courier"/>
                <a:cs typeface="Courier"/>
              </a:rPr>
              <a:t>opmconvert</a:t>
            </a:r>
            <a:r>
              <a:rPr lang="en-US" sz="2581" dirty="0" smtClean="0">
                <a:latin typeface="Courier"/>
                <a:cs typeface="Courier"/>
              </a:rPr>
              <a:t> -xml2rdf </a:t>
            </a:r>
            <a:r>
              <a:rPr lang="en-US" sz="2581" dirty="0" err="1" smtClean="0">
                <a:latin typeface="Courier"/>
                <a:cs typeface="Courier"/>
              </a:rPr>
              <a:t>fileIn</a:t>
            </a:r>
            <a:r>
              <a:rPr lang="en-US" sz="2581" dirty="0" smtClean="0">
                <a:latin typeface="Courier"/>
                <a:cs typeface="Courier"/>
              </a:rPr>
              <a:t> </a:t>
            </a:r>
            <a:r>
              <a:rPr lang="en-US" sz="2581" dirty="0" err="1" smtClean="0">
                <a:latin typeface="Courier"/>
                <a:cs typeface="Courier"/>
              </a:rPr>
              <a:t>fileOut</a:t>
            </a:r>
            <a:r>
              <a:rPr lang="en-US" sz="2581" dirty="0" smtClean="0">
                <a:latin typeface="Courier"/>
                <a:cs typeface="Courier"/>
              </a:rPr>
              <a:t> NS [yes]</a:t>
            </a:r>
          </a:p>
          <a:p>
            <a:pPr>
              <a:buNone/>
            </a:pPr>
            <a:r>
              <a:rPr lang="en-US" sz="2581" dirty="0" err="1" smtClean="0">
                <a:latin typeface="Courier"/>
                <a:cs typeface="Courier"/>
              </a:rPr>
              <a:t>opmconvert</a:t>
            </a:r>
            <a:r>
              <a:rPr lang="en-US" sz="2581" dirty="0" smtClean="0">
                <a:latin typeface="Courier"/>
                <a:cs typeface="Courier"/>
              </a:rPr>
              <a:t> -xml2n3  </a:t>
            </a:r>
            <a:r>
              <a:rPr lang="en-US" sz="2581" dirty="0" err="1" smtClean="0">
                <a:latin typeface="Courier"/>
                <a:cs typeface="Courier"/>
              </a:rPr>
              <a:t>fileIn</a:t>
            </a:r>
            <a:r>
              <a:rPr lang="en-US" sz="2581" dirty="0" smtClean="0">
                <a:latin typeface="Courier"/>
                <a:cs typeface="Courier"/>
              </a:rPr>
              <a:t> </a:t>
            </a:r>
            <a:r>
              <a:rPr lang="en-US" sz="2581" dirty="0" err="1" smtClean="0">
                <a:latin typeface="Courier"/>
                <a:cs typeface="Courier"/>
              </a:rPr>
              <a:t>fileOut</a:t>
            </a:r>
            <a:r>
              <a:rPr lang="en-US" sz="2581" dirty="0" smtClean="0">
                <a:latin typeface="Courier"/>
                <a:cs typeface="Courier"/>
              </a:rPr>
              <a:t> NS [yes]</a:t>
            </a:r>
          </a:p>
          <a:p>
            <a:pPr>
              <a:buNone/>
            </a:pPr>
            <a:r>
              <a:rPr lang="en-US" sz="2581" dirty="0" err="1" smtClean="0">
                <a:latin typeface="Courier"/>
                <a:cs typeface="Courier"/>
              </a:rPr>
              <a:t>opmconvert</a:t>
            </a:r>
            <a:r>
              <a:rPr lang="en-US" sz="2581" dirty="0" smtClean="0">
                <a:latin typeface="Courier"/>
                <a:cs typeface="Courier"/>
              </a:rPr>
              <a:t> -rdf2xml </a:t>
            </a:r>
            <a:r>
              <a:rPr lang="en-US" sz="2581" dirty="0" err="1" smtClean="0">
                <a:latin typeface="Courier"/>
                <a:cs typeface="Courier"/>
              </a:rPr>
              <a:t>fileIn</a:t>
            </a:r>
            <a:r>
              <a:rPr lang="en-US" sz="2581" dirty="0" smtClean="0">
                <a:latin typeface="Courier"/>
                <a:cs typeface="Courier"/>
              </a:rPr>
              <a:t> </a:t>
            </a:r>
            <a:r>
              <a:rPr lang="en-US" sz="2581" dirty="0" err="1" smtClean="0">
                <a:latin typeface="Courier"/>
                <a:cs typeface="Courier"/>
              </a:rPr>
              <a:t>fileOut</a:t>
            </a:r>
            <a:r>
              <a:rPr lang="en-US" sz="2581" dirty="0" smtClean="0">
                <a:latin typeface="Courier"/>
                <a:cs typeface="Courier"/>
              </a:rPr>
              <a:t> NS [</a:t>
            </a:r>
            <a:r>
              <a:rPr lang="en-US" sz="2581" dirty="0" err="1" smtClean="0">
                <a:latin typeface="Courier"/>
                <a:cs typeface="Courier"/>
              </a:rPr>
              <a:t>gid</a:t>
            </a:r>
            <a:r>
              <a:rPr lang="en-US" sz="2581" dirty="0" smtClean="0">
                <a:latin typeface="Courier"/>
                <a:cs typeface="Courier"/>
              </a:rPr>
              <a:t>]</a:t>
            </a:r>
          </a:p>
          <a:p>
            <a:pPr>
              <a:buNone/>
            </a:pPr>
            <a:endParaRPr lang="en-US" sz="2581" dirty="0" smtClean="0">
              <a:latin typeface="Courier"/>
              <a:cs typeface="Courier"/>
            </a:endParaRPr>
          </a:p>
          <a:p>
            <a:r>
              <a:rPr lang="en-US" dirty="0" smtClean="0"/>
              <a:t>Example:</a:t>
            </a:r>
          </a:p>
          <a:p>
            <a:endParaRPr lang="en-US" dirty="0" smtClean="0"/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51816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cd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 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opmToolbox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cat examples/bad-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cake.xml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bin/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opmconvert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 –xml2n3 examples/bad-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cake.xml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 cake.n3 http:/</a:t>
            </a:r>
            <a:r>
              <a:rPr lang="en-US" sz="1700" dirty="0" smtClean="0">
                <a:latin typeface="Courier"/>
                <a:cs typeface="Courier"/>
              </a:rPr>
              <a:t>/ex.com</a:t>
            </a:r>
            <a:r>
              <a:rPr lang="en-US" sz="1700" dirty="0" smtClean="0">
                <a:latin typeface="Courier"/>
                <a:cs typeface="Courier"/>
              </a:rPr>
              <a:t>/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700" dirty="0" smtClean="0">
                <a:latin typeface="Courier"/>
                <a:cs typeface="Courier"/>
              </a:rPr>
              <a:t>bin/</a:t>
            </a:r>
            <a:r>
              <a:rPr lang="en-US" sz="1700" dirty="0" err="1" smtClean="0">
                <a:latin typeface="Courier"/>
                <a:cs typeface="Courier"/>
              </a:rPr>
              <a:t>opmconvert</a:t>
            </a:r>
            <a:r>
              <a:rPr lang="en-US" sz="1700" dirty="0" smtClean="0">
                <a:latin typeface="Courier"/>
                <a:cs typeface="Courier"/>
              </a:rPr>
              <a:t> –</a:t>
            </a:r>
            <a:r>
              <a:rPr lang="en-US" sz="1700" dirty="0" smtClean="0">
                <a:latin typeface="Courier"/>
                <a:cs typeface="Courier"/>
              </a:rPr>
              <a:t>xml2rdf </a:t>
            </a:r>
            <a:r>
              <a:rPr lang="en-US" sz="1700" dirty="0" smtClean="0">
                <a:latin typeface="Courier"/>
                <a:cs typeface="Courier"/>
              </a:rPr>
              <a:t>examples/bad-</a:t>
            </a:r>
            <a:r>
              <a:rPr lang="en-US" sz="1700" dirty="0" err="1" smtClean="0">
                <a:latin typeface="Courier"/>
                <a:cs typeface="Courier"/>
              </a:rPr>
              <a:t>cake.xml</a:t>
            </a:r>
            <a:r>
              <a:rPr lang="en-US" sz="1700" dirty="0" smtClean="0">
                <a:latin typeface="Courier"/>
                <a:cs typeface="Courier"/>
              </a:rPr>
              <a:t> </a:t>
            </a:r>
            <a:r>
              <a:rPr lang="en-US" sz="1700" dirty="0" err="1" smtClean="0">
                <a:latin typeface="Courier"/>
                <a:cs typeface="Courier"/>
              </a:rPr>
              <a:t>cake.rdf</a:t>
            </a:r>
            <a:r>
              <a:rPr lang="en-US" sz="1700" dirty="0" smtClean="0">
                <a:latin typeface="Courier"/>
                <a:cs typeface="Courier"/>
              </a:rPr>
              <a:t> </a:t>
            </a:r>
            <a:r>
              <a:rPr lang="en-US" sz="1700" dirty="0" smtClean="0">
                <a:latin typeface="Courier"/>
                <a:cs typeface="Courier"/>
                <a:hlinkClick r:id="rId2"/>
              </a:rPr>
              <a:t>http://ex.com</a:t>
            </a:r>
            <a:r>
              <a:rPr lang="en-US" sz="1700" dirty="0" smtClean="0">
                <a:latin typeface="Courier"/>
                <a:cs typeface="Courier"/>
                <a:hlinkClick r:id="rId2"/>
              </a:rPr>
              <a:t>/</a:t>
            </a:r>
            <a:endParaRPr lang="en-US" sz="1700" dirty="0" smtClean="0">
              <a:latin typeface="Courier"/>
              <a:cs typeface="Courier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700" dirty="0" smtClean="0">
                <a:latin typeface="Courier"/>
                <a:cs typeface="Courier"/>
              </a:rPr>
              <a:t>bin/</a:t>
            </a:r>
            <a:r>
              <a:rPr lang="en-US" sz="1700" dirty="0" err="1" smtClean="0">
                <a:latin typeface="Courier"/>
                <a:cs typeface="Courier"/>
              </a:rPr>
              <a:t>opmconvert</a:t>
            </a:r>
            <a:r>
              <a:rPr lang="en-US" sz="1700" dirty="0" smtClean="0">
                <a:latin typeface="Courier"/>
                <a:cs typeface="Courier"/>
              </a:rPr>
              <a:t> –rdf2xml examples/bad-</a:t>
            </a:r>
            <a:r>
              <a:rPr lang="en-US" sz="1700" dirty="0" err="1" smtClean="0">
                <a:latin typeface="Courier"/>
                <a:cs typeface="Courier"/>
              </a:rPr>
              <a:t>cake.rdf</a:t>
            </a:r>
            <a:r>
              <a:rPr lang="en-US" sz="1700" dirty="0" smtClean="0">
                <a:latin typeface="Courier"/>
                <a:cs typeface="Courier"/>
              </a:rPr>
              <a:t> </a:t>
            </a:r>
            <a:r>
              <a:rPr lang="en-US" sz="1700" dirty="0" err="1" smtClean="0">
                <a:latin typeface="Courier"/>
                <a:cs typeface="Courier"/>
              </a:rPr>
              <a:t>foo.xml</a:t>
            </a:r>
            <a:r>
              <a:rPr lang="en-US" sz="1700" dirty="0" smtClean="0">
                <a:latin typeface="Courier"/>
                <a:cs typeface="Courier"/>
              </a:rPr>
              <a:t> http://example.com/cake1/ gr_50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a Java Program that creates an OPM GRAPH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maven project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opmexample2.tar.gz from the tutorial distribution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tar </a:t>
            </a:r>
            <a:r>
              <a:rPr lang="en-US" dirty="0" err="1" smtClean="0">
                <a:latin typeface="Courier"/>
                <a:cs typeface="Courier"/>
              </a:rPr>
              <a:t>xvf</a:t>
            </a:r>
            <a:r>
              <a:rPr lang="en-US" dirty="0" smtClean="0">
                <a:latin typeface="Courier"/>
                <a:cs typeface="Courier"/>
              </a:rPr>
              <a:t> opmexample2.tar.gz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cd</a:t>
            </a:r>
            <a:r>
              <a:rPr lang="en-US" dirty="0" smtClean="0">
                <a:latin typeface="Courier"/>
                <a:cs typeface="Courier"/>
              </a:rPr>
              <a:t> opmexample2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mvn</a:t>
            </a:r>
            <a:r>
              <a:rPr lang="en-US" dirty="0" smtClean="0">
                <a:latin typeface="Courier"/>
                <a:cs typeface="Courier"/>
              </a:rPr>
              <a:t> clean install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graph in </a:t>
            </a:r>
            <a:r>
              <a:rPr lang="en-US" dirty="0" smtClean="0">
                <a:latin typeface="Courier"/>
                <a:cs typeface="Courier"/>
              </a:rPr>
              <a:t>target</a:t>
            </a:r>
            <a:r>
              <a:rPr lang="en-US" dirty="0" smtClean="0"/>
              <a:t>/</a:t>
            </a:r>
            <a:endParaRPr lang="en-US" dirty="0"/>
          </a:p>
        </p:txBody>
      </p:sp>
      <p:pic>
        <p:nvPicPr>
          <p:cNvPr id="4" name="Content Placeholder 3" descr="exampl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58461" r="-58461"/>
              <a:stretch>
                <a:fillRect/>
              </a:stretch>
            </p:blipFill>
          </mc:Choice>
          <mc:Fallback>
            <p:blipFill>
              <a:blip r:embed="rId3"/>
              <a:srcRect l="-58461" r="-58461"/>
              <a:stretch>
                <a:fillRect/>
              </a:stretch>
            </p:blipFill>
          </mc:Fallback>
        </mc:AlternateContent>
        <p:spPr>
          <a:xfrm>
            <a:off x="228600" y="1600200"/>
            <a:ext cx="8915400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Maven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&lt;repositories&gt;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&lt;repository&gt;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  &lt;id&gt;</a:t>
            </a:r>
            <a:r>
              <a:rPr lang="en-US" sz="1800" dirty="0" err="1" smtClean="0">
                <a:latin typeface="Courier"/>
                <a:cs typeface="Courier"/>
              </a:rPr>
              <a:t>opm</a:t>
            </a:r>
            <a:r>
              <a:rPr lang="en-US" sz="1800" dirty="0" smtClean="0">
                <a:latin typeface="Courier"/>
                <a:cs typeface="Courier"/>
              </a:rPr>
              <a:t>&lt;/id&gt;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  &lt;name&gt;OPM releases Repository&lt;/name&gt;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  &lt;</a:t>
            </a:r>
            <a:r>
              <a:rPr lang="en-US" sz="1800" dirty="0" err="1" smtClean="0">
                <a:latin typeface="Courier"/>
                <a:cs typeface="Courier"/>
              </a:rPr>
              <a:t>url</a:t>
            </a:r>
            <a:r>
              <a:rPr lang="en-US" sz="1800" dirty="0" smtClean="0">
                <a:latin typeface="Courier"/>
                <a:cs typeface="Courier"/>
              </a:rPr>
              <a:t>&gt;http://</a:t>
            </a:r>
            <a:r>
              <a:rPr lang="en-US" sz="1800" dirty="0" err="1" smtClean="0">
                <a:latin typeface="Courier"/>
                <a:cs typeface="Courier"/>
              </a:rPr>
              <a:t>openprovenance.org</a:t>
            </a:r>
            <a:r>
              <a:rPr lang="en-US" sz="1800" dirty="0" smtClean="0">
                <a:latin typeface="Courier"/>
                <a:cs typeface="Courier"/>
              </a:rPr>
              <a:t>/java/maven-releases/&lt;/</a:t>
            </a:r>
            <a:r>
              <a:rPr lang="en-US" sz="1800" dirty="0" err="1" smtClean="0">
                <a:latin typeface="Courier"/>
                <a:cs typeface="Courier"/>
              </a:rPr>
              <a:t>url</a:t>
            </a:r>
            <a:r>
              <a:rPr lang="en-US" sz="18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&lt;/repository&gt;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&lt;repository&gt;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  &lt;id&gt;</a:t>
            </a:r>
            <a:r>
              <a:rPr lang="en-US" sz="1800" dirty="0" err="1" smtClean="0">
                <a:latin typeface="Courier"/>
                <a:cs typeface="Courier"/>
              </a:rPr>
              <a:t>opm-snaphsot</a:t>
            </a:r>
            <a:r>
              <a:rPr lang="en-US" sz="1800" dirty="0" smtClean="0">
                <a:latin typeface="Courier"/>
                <a:cs typeface="Courier"/>
              </a:rPr>
              <a:t>&lt;/id&gt;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  &lt;name&gt;OPM snapshot Repository&lt;/name&gt;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  &lt;</a:t>
            </a:r>
            <a:r>
              <a:rPr lang="en-US" sz="1800" dirty="0" err="1" smtClean="0">
                <a:latin typeface="Courier"/>
                <a:cs typeface="Courier"/>
              </a:rPr>
              <a:t>url</a:t>
            </a:r>
            <a:r>
              <a:rPr lang="en-US" sz="1800" dirty="0" smtClean="0">
                <a:latin typeface="Courier"/>
                <a:cs typeface="Courier"/>
              </a:rPr>
              <a:t>&gt;http://</a:t>
            </a:r>
            <a:r>
              <a:rPr lang="en-US" sz="1800" dirty="0" err="1" smtClean="0">
                <a:latin typeface="Courier"/>
                <a:cs typeface="Courier"/>
              </a:rPr>
              <a:t>openprovenance.org</a:t>
            </a:r>
            <a:r>
              <a:rPr lang="en-US" sz="1800" dirty="0" smtClean="0">
                <a:latin typeface="Courier"/>
                <a:cs typeface="Courier"/>
              </a:rPr>
              <a:t>/java/maven-snapshots/&lt;/</a:t>
            </a:r>
            <a:r>
              <a:rPr lang="en-US" sz="1800" dirty="0" err="1" smtClean="0">
                <a:latin typeface="Courier"/>
                <a:cs typeface="Courier"/>
              </a:rPr>
              <a:t>url</a:t>
            </a:r>
            <a:r>
              <a:rPr lang="en-US" sz="18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&lt;/repository&gt;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&lt;/repositories&gt;</a:t>
            </a:r>
            <a:endParaRPr lang="en-US" sz="18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the toolbox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Java model derived from XML Schema (JAXB) </a:t>
            </a:r>
          </a:p>
          <a:p>
            <a:r>
              <a:rPr lang="en-US" dirty="0" smtClean="0"/>
              <a:t>Key class (and subclasses): </a:t>
            </a:r>
            <a:r>
              <a:rPr lang="en-US" dirty="0" err="1" smtClean="0"/>
              <a:t>OPMFactory</a:t>
            </a:r>
            <a:endParaRPr lang="en-US" dirty="0" smtClean="0"/>
          </a:p>
          <a:p>
            <a:r>
              <a:rPr lang="en-US" dirty="0" smtClean="0"/>
              <a:t>Contains factory methods for all OPM objects</a:t>
            </a:r>
          </a:p>
          <a:p>
            <a:r>
              <a:rPr lang="en-US" dirty="0" smtClean="0"/>
              <a:t>Graph generator parameterized by factory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public </a:t>
            </a:r>
            <a:r>
              <a:rPr lang="en-US" sz="2000" dirty="0" err="1" smtClean="0">
                <a:latin typeface="Courier"/>
                <a:cs typeface="Courier"/>
              </a:rPr>
              <a:t>OPMGraph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getGraph(OPMFactory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oFactory</a:t>
            </a:r>
            <a:r>
              <a:rPr lang="en-US" sz="2000" dirty="0" smtClean="0">
                <a:latin typeface="Courier"/>
                <a:cs typeface="Courier"/>
              </a:rPr>
              <a:t>)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{ 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 smtClean="0">
                <a:latin typeface="Courier"/>
                <a:cs typeface="Courier"/>
              </a:rPr>
              <a:t>OPMGraph</a:t>
            </a:r>
            <a:r>
              <a:rPr lang="en-US" sz="2000" dirty="0" smtClean="0">
                <a:latin typeface="Courier"/>
                <a:cs typeface="Courier"/>
              </a:rPr>
              <a:t> graph = ...;  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return graph;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}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6248400"/>
            <a:ext cx="698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example in </a:t>
            </a:r>
            <a:r>
              <a:rPr lang="en-US" dirty="0" err="1" smtClean="0"/>
              <a:t>src/main/java/uk/ac/soton/ecs/opmdemo/MyGraph.java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Artifact/Process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Artifact a4=oFactory.newArtifact("a4",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       orange,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       "6");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Process p5=oFactory.newProcess("p5",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     orange,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     "http://</a:t>
            </a:r>
            <a:r>
              <a:rPr lang="en-US" sz="2000" dirty="0" err="1" smtClean="0">
                <a:latin typeface="Courier"/>
                <a:cs typeface="Courier"/>
              </a:rPr>
              <a:t>process.org</a:t>
            </a:r>
            <a:r>
              <a:rPr lang="en-US" sz="2000" dirty="0" smtClean="0">
                <a:latin typeface="Courier"/>
                <a:cs typeface="Courier"/>
              </a:rPr>
              <a:t>/cons");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6248400"/>
            <a:ext cx="6192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Arguments are: node id, list of accounts, label for pretty-printing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Used u1=oFactory.newUsed(p1,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			            </a:t>
            </a:r>
            <a:r>
              <a:rPr lang="en-US" sz="2000" dirty="0" err="1" smtClean="0">
                <a:latin typeface="Courier"/>
                <a:cs typeface="Courier"/>
              </a:rPr>
              <a:t>oFactory.newRole("in</a:t>
            </a:r>
            <a:r>
              <a:rPr lang="en-US" sz="2000" dirty="0" smtClean="0">
                <a:latin typeface="Courier"/>
                <a:cs typeface="Courier"/>
              </a:rPr>
              <a:t>"),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			            a1,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			            green);</a:t>
            </a:r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WasGeneratedBy</a:t>
            </a:r>
            <a:r>
              <a:rPr lang="en-US" sz="2000" dirty="0" smtClean="0">
                <a:latin typeface="Courier"/>
                <a:cs typeface="Courier"/>
              </a:rPr>
              <a:t> wg1=oFactory.newWasGeneratedBy(a2,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					                     </a:t>
            </a:r>
            <a:r>
              <a:rPr lang="en-US" sz="1297" dirty="0" err="1" smtClean="0">
                <a:latin typeface="Courier"/>
                <a:cs typeface="Courier"/>
              </a:rPr>
              <a:t>oFactory.newRole("out</a:t>
            </a:r>
            <a:r>
              <a:rPr lang="en-US" sz="1297" dirty="0" smtClean="0">
                <a:latin typeface="Courier"/>
                <a:cs typeface="Courier"/>
              </a:rPr>
              <a:t>"),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					                     p1,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					                     green);</a:t>
            </a:r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WasDerivedFrom</a:t>
            </a:r>
            <a:r>
              <a:rPr lang="en-US" sz="2000" dirty="0" smtClean="0">
                <a:latin typeface="Courier"/>
                <a:cs typeface="Courier"/>
              </a:rPr>
              <a:t> wdf1=oFactory.newWasDerivedFrom(a6,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                     a1,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                     green);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6248400"/>
            <a:ext cx="5775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Arguments refer to previously created processes or artifacts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OPMGraph</a:t>
            </a:r>
            <a:r>
              <a:rPr lang="en-US" sz="2000" dirty="0" smtClean="0">
                <a:latin typeface="Courier"/>
                <a:cs typeface="Courier"/>
              </a:rPr>
              <a:t> graph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=</a:t>
            </a:r>
            <a:r>
              <a:rPr lang="en-US" sz="2000" dirty="0" err="1" smtClean="0">
                <a:latin typeface="Courier"/>
                <a:cs typeface="Courier"/>
              </a:rPr>
              <a:t>oFactory.newOPMGraph(green_orange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new Overlaps[] {},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new Process[] {p1,p2,p3,p4,p5},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new Artifact[] {a1,a2,a3,a4,a5,a6},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new Agent[] {},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new Object[] {u1,u2,u3,u4,u5,u6,                                        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              wg1,wg2,wg3,wg4,wg5,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              wdf1,wdf2, wdf3},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 new Annotation[] {} 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6248400"/>
            <a:ext cx="6365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Arguments refer to previously created nodes, edges, and accounts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EmbeddedAnnotation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ann</a:t>
            </a: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=</a:t>
            </a:r>
            <a:r>
              <a:rPr lang="en-US" sz="2000" dirty="0" err="1" smtClean="0">
                <a:latin typeface="Courier"/>
                <a:cs typeface="Courier"/>
              </a:rPr>
              <a:t>oFactory.newEmbeddedAnnotation</a:t>
            </a: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("an15",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"http://property.org/hasQuality",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"average",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green);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oFactory.addAnnotation(a1,ann15);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8: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this session, you will learn about:</a:t>
            </a:r>
          </a:p>
          <a:p>
            <a:pPr lvl="1"/>
            <a:r>
              <a:rPr lang="en-US" dirty="0" smtClean="0"/>
              <a:t>How to install the OPM Toolbox</a:t>
            </a:r>
          </a:p>
          <a:p>
            <a:pPr lvl="1"/>
            <a:r>
              <a:rPr lang="en-US" dirty="0" smtClean="0"/>
              <a:t>How to write a Java program that generates an OPM graph</a:t>
            </a:r>
          </a:p>
          <a:p>
            <a:pPr lvl="1"/>
            <a:r>
              <a:rPr lang="en-US" dirty="0" smtClean="0"/>
              <a:t>How to serialize an OPM graph to XML or RDF</a:t>
            </a:r>
          </a:p>
          <a:p>
            <a:pPr lvl="1"/>
            <a:r>
              <a:rPr lang="en-US" dirty="0" smtClean="0"/>
              <a:t>How to convert and pretty print OPM graphs from the command line</a:t>
            </a:r>
          </a:p>
          <a:p>
            <a:pPr lvl="1"/>
            <a:r>
              <a:rPr lang="en-US" dirty="0" smtClean="0"/>
              <a:t>How to contribute to the OPM toolbox development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Get thread-safe </a:t>
            </a:r>
            <a:r>
              <a:rPr lang="en-US" dirty="0" err="1" smtClean="0"/>
              <a:t>serializer</a:t>
            </a:r>
            <a:endParaRPr lang="en-US" dirty="0" smtClean="0"/>
          </a:p>
          <a:p>
            <a:r>
              <a:rPr lang="en-US" dirty="0" smtClean="0"/>
              <a:t>Invoke serialization method with file, graph, and flag to pretty print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OPMGraph</a:t>
            </a:r>
            <a:r>
              <a:rPr lang="en-US" sz="2000" dirty="0" smtClean="0">
                <a:latin typeface="Courier"/>
                <a:cs typeface="Courier"/>
              </a:rPr>
              <a:t> graph=new </a:t>
            </a:r>
            <a:r>
              <a:rPr lang="en-US" sz="2000" dirty="0" err="1" smtClean="0">
                <a:latin typeface="Courier"/>
                <a:cs typeface="Courier"/>
              </a:rPr>
              <a:t>MyGraph().getGraph(oFactory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OPMSerialiser</a:t>
            </a:r>
            <a:r>
              <a:rPr lang="en-US" sz="2000" dirty="0" smtClean="0">
                <a:latin typeface="Courier"/>
                <a:cs typeface="Courier"/>
              </a:rPr>
              <a:t> serial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=</a:t>
            </a:r>
            <a:r>
              <a:rPr lang="en-US" sz="2000" dirty="0" err="1" smtClean="0">
                <a:latin typeface="Courier"/>
                <a:cs typeface="Courier"/>
              </a:rPr>
              <a:t>OPMSerialiser.getThreadOPMSerialiser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serial.serialiseOPMGraph(new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File("target/example.xml</a:t>
            </a:r>
            <a:r>
              <a:rPr lang="en-US" sz="2000" dirty="0" smtClean="0">
                <a:latin typeface="Courier"/>
                <a:cs typeface="Courier"/>
              </a:rPr>
              <a:t>"),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graph,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       true);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6488668"/>
            <a:ext cx="6824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code in </a:t>
            </a:r>
            <a:r>
              <a:rPr lang="en-US" dirty="0" err="1" smtClean="0"/>
              <a:t>src/test/java/uk/ac/soton/ecs/opmdemo/ExampleTest.java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Deserialization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Get thread-safe </a:t>
            </a:r>
            <a:r>
              <a:rPr lang="en-US" dirty="0" err="1" smtClean="0"/>
              <a:t>deserializer</a:t>
            </a:r>
            <a:endParaRPr lang="en-US" dirty="0" smtClean="0"/>
          </a:p>
          <a:p>
            <a:r>
              <a:rPr lang="en-US" dirty="0" smtClean="0"/>
              <a:t>Invoke </a:t>
            </a:r>
            <a:r>
              <a:rPr lang="en-US" dirty="0" err="1" smtClean="0"/>
              <a:t>deserialization</a:t>
            </a:r>
            <a:r>
              <a:rPr lang="en-US" dirty="0" smtClean="0"/>
              <a:t> method with file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OPMDeserialiser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deserial</a:t>
            </a: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=</a:t>
            </a:r>
            <a:r>
              <a:rPr lang="en-US" sz="2000" dirty="0" err="1" smtClean="0">
                <a:latin typeface="Courier"/>
                <a:cs typeface="Courier"/>
              </a:rPr>
              <a:t>OPMDeserialiser.getThreadOPMDeserialiser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OPMGraph</a:t>
            </a:r>
            <a:r>
              <a:rPr lang="en-US" sz="2000" dirty="0" smtClean="0">
                <a:latin typeface="Courier"/>
                <a:cs typeface="Courier"/>
              </a:rPr>
              <a:t> graph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=</a:t>
            </a:r>
            <a:r>
              <a:rPr lang="en-US" sz="2000" dirty="0" err="1" smtClean="0">
                <a:latin typeface="Courier"/>
                <a:cs typeface="Courier"/>
              </a:rPr>
              <a:t>deserial.deserialiseOPMGraph(new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File(”exmpl.xml</a:t>
            </a:r>
            <a:r>
              <a:rPr lang="en-US" sz="2000" dirty="0" smtClean="0">
                <a:latin typeface="Courier"/>
                <a:cs typeface="Courier"/>
              </a:rPr>
              <a:t>"));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to dot/</a:t>
            </a:r>
            <a:r>
              <a:rPr lang="en-US" dirty="0" err="1" smtClean="0"/>
              <a:t>pdf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Create converter</a:t>
            </a:r>
          </a:p>
          <a:p>
            <a:r>
              <a:rPr lang="en-US" dirty="0" smtClean="0"/>
              <a:t>Invoke conversion method (like command line)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OPMToDot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toDot</a:t>
            </a:r>
            <a:r>
              <a:rPr lang="en-US" sz="2000" dirty="0" smtClean="0">
                <a:latin typeface="Courier"/>
                <a:cs typeface="Courier"/>
              </a:rPr>
              <a:t>=new </a:t>
            </a:r>
            <a:r>
              <a:rPr lang="en-US" sz="2000" dirty="0" err="1" smtClean="0">
                <a:latin typeface="Courier"/>
                <a:cs typeface="Courier"/>
              </a:rPr>
              <a:t>OPMToDot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toDot.convert(graph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"target/example.dot",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"target/</a:t>
            </a:r>
            <a:r>
              <a:rPr lang="en-US" sz="2000" dirty="0" err="1" smtClean="0">
                <a:latin typeface="Courier"/>
                <a:cs typeface="Courier"/>
              </a:rPr>
              <a:t>example.pdf</a:t>
            </a:r>
            <a:r>
              <a:rPr lang="en-US" sz="2000" dirty="0" smtClean="0">
                <a:latin typeface="Courier"/>
                <a:cs typeface="Courier"/>
              </a:rPr>
              <a:t>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generation of RDF?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Java data model is directly derived from the XML schema</a:t>
            </a:r>
          </a:p>
          <a:p>
            <a:r>
              <a:rPr lang="en-US" dirty="0" smtClean="0"/>
              <a:t>JAXB converts from Java to XML and back</a:t>
            </a:r>
          </a:p>
          <a:p>
            <a:r>
              <a:rPr lang="en-US" dirty="0" err="1" smtClean="0"/>
              <a:t>RDFOPMFactory</a:t>
            </a:r>
            <a:r>
              <a:rPr lang="en-US" dirty="0" smtClean="0"/>
              <a:t> is a subclass of </a:t>
            </a:r>
            <a:r>
              <a:rPr lang="en-US" dirty="0" err="1" smtClean="0"/>
              <a:t>OPMFactory</a:t>
            </a:r>
            <a:r>
              <a:rPr lang="en-US" dirty="0" smtClean="0"/>
              <a:t>, which also constructs an RDF representation in a Sesame model</a:t>
            </a:r>
          </a:p>
          <a:p>
            <a:r>
              <a:rPr lang="en-US" dirty="0" smtClean="0"/>
              <a:t>Relies on Sesame’s </a:t>
            </a:r>
            <a:r>
              <a:rPr lang="en-US" dirty="0" err="1" smtClean="0"/>
              <a:t>elmo</a:t>
            </a:r>
            <a:r>
              <a:rPr lang="en-US" dirty="0" smtClean="0"/>
              <a:t> generating Java interfaces/classes from an OWL ontology</a:t>
            </a:r>
          </a:p>
          <a:p>
            <a:r>
              <a:rPr lang="en-US" dirty="0" smtClean="0"/>
              <a:t>RDF representation compatible with OPM OWL ontology by construction!</a:t>
            </a:r>
          </a:p>
          <a:p>
            <a:r>
              <a:rPr lang="en-US" dirty="0" smtClean="0"/>
              <a:t>Serializing is by dumping the RDF model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to RDF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Create the </a:t>
            </a:r>
            <a:r>
              <a:rPr lang="en-US" dirty="0" err="1" smtClean="0"/>
              <a:t>RDFOPMFactory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162" dirty="0" err="1" smtClean="0">
                <a:latin typeface="Courier"/>
                <a:cs typeface="Courier"/>
              </a:rPr>
              <a:t>oFactory</a:t>
            </a:r>
            <a:r>
              <a:rPr lang="en-US" sz="2162" dirty="0" smtClean="0">
                <a:latin typeface="Courier"/>
                <a:cs typeface="Courier"/>
              </a:rPr>
              <a:t>=</a:t>
            </a:r>
          </a:p>
          <a:p>
            <a:pPr>
              <a:buNone/>
            </a:pPr>
            <a:r>
              <a:rPr lang="en-US" sz="2162" dirty="0" smtClean="0">
                <a:latin typeface="Courier"/>
                <a:cs typeface="Courier"/>
              </a:rPr>
              <a:t>   new </a:t>
            </a:r>
            <a:r>
              <a:rPr lang="en-US" sz="2162" dirty="0" err="1" smtClean="0">
                <a:latin typeface="Courier"/>
                <a:cs typeface="Courier"/>
              </a:rPr>
              <a:t>RdfOPMFactory(new</a:t>
            </a:r>
            <a:r>
              <a:rPr lang="en-US" sz="2162" dirty="0" smtClean="0">
                <a:latin typeface="Courier"/>
                <a:cs typeface="Courier"/>
              </a:rPr>
              <a:t> </a:t>
            </a:r>
            <a:r>
              <a:rPr lang="en-US" sz="2162" dirty="0" err="1" smtClean="0">
                <a:latin typeface="Courier"/>
                <a:cs typeface="Courier"/>
              </a:rPr>
              <a:t>RdfObjectFactory(manager</a:t>
            </a:r>
            <a:r>
              <a:rPr lang="en-US" sz="2162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2162" dirty="0" smtClean="0">
                <a:latin typeface="Courier"/>
                <a:cs typeface="Courier"/>
              </a:rPr>
              <a:t>                                          TEST_NS));</a:t>
            </a:r>
          </a:p>
          <a:p>
            <a:endParaRPr lang="en-US" dirty="0" smtClean="0"/>
          </a:p>
          <a:p>
            <a:r>
              <a:rPr lang="en-US" dirty="0" smtClean="0"/>
              <a:t>Dump RDF (relies on helper class)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File file = new File("target/example.n3");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err="1" smtClean="0">
                <a:latin typeface="Courier"/>
                <a:cs typeface="Courier"/>
              </a:rPr>
              <a:t>rHelper.dumpToRDF(file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(</a:t>
            </a:r>
            <a:r>
              <a:rPr lang="en-US" sz="2000" dirty="0" err="1" smtClean="0">
                <a:latin typeface="Courier"/>
                <a:cs typeface="Courier"/>
              </a:rPr>
              <a:t>SesameManager)manager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RDFFormat.N3,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               prefixes);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6488668"/>
            <a:ext cx="668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example in </a:t>
            </a:r>
            <a:r>
              <a:rPr lang="en-US" dirty="0" err="1" smtClean="0"/>
              <a:t>src/test/java/uk/ac/soton/ecs/opmdemo/RdfTest.java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IndexedOPMGraph</a:t>
            </a:r>
            <a:r>
              <a:rPr lang="en-US" dirty="0" smtClean="0"/>
              <a:t>: a class that allows incremental creation of OPM graph, indexing of its nodes, and easy traversal in a forward or backward manner</a:t>
            </a:r>
          </a:p>
          <a:p>
            <a:r>
              <a:rPr lang="en-US" dirty="0" smtClean="0"/>
              <a:t>Basic support for graph normalization and comparison</a:t>
            </a:r>
          </a:p>
          <a:p>
            <a:r>
              <a:rPr lang="en-US" dirty="0" smtClean="0"/>
              <a:t>Intended to support OPM graph algebra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Contributing to the OPM Toolbox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 on </a:t>
            </a:r>
            <a:r>
              <a:rPr lang="en-US" dirty="0" err="1" smtClean="0"/>
              <a:t>github</a:t>
            </a:r>
            <a:endParaRPr lang="en-US" dirty="0"/>
          </a:p>
        </p:txBody>
      </p:sp>
      <p:pic>
        <p:nvPicPr>
          <p:cNvPr id="4" name="Content Placeholder 3" descr="Screenshot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3143" r="-43143"/>
          <a:stretch>
            <a:fillRect/>
          </a:stretch>
        </p:blipFill>
        <p:spPr>
          <a:xfrm>
            <a:off x="41535" y="1143000"/>
            <a:ext cx="9560305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Source code:</a:t>
            </a:r>
          </a:p>
          <a:p>
            <a:pPr lvl="1"/>
            <a:r>
              <a:rPr lang="en-US" dirty="0" smtClean="0">
                <a:hlinkClick r:id="rId2"/>
              </a:rPr>
              <a:t>http://github.com/lucmoreau/OpenProvenanceModel</a:t>
            </a:r>
            <a:endParaRPr lang="en-US" dirty="0" smtClean="0"/>
          </a:p>
          <a:p>
            <a:r>
              <a:rPr lang="en-US" dirty="0" smtClean="0"/>
              <a:t>Currently three branches: master, </a:t>
            </a:r>
            <a:r>
              <a:rPr lang="en-US" dirty="0" err="1" smtClean="0"/>
              <a:t>opmsig</a:t>
            </a:r>
            <a:r>
              <a:rPr lang="en-US" dirty="0" smtClean="0"/>
              <a:t>, </a:t>
            </a:r>
            <a:r>
              <a:rPr lang="en-US" dirty="0" err="1" smtClean="0"/>
              <a:t>opmowl</a:t>
            </a:r>
            <a:endParaRPr lang="en-US" dirty="0" smtClean="0"/>
          </a:p>
          <a:p>
            <a:r>
              <a:rPr lang="en-US" dirty="0" smtClean="0"/>
              <a:t>Download, compile by a simple </a:t>
            </a:r>
            <a:r>
              <a:rPr lang="en-US" dirty="0" err="1" smtClean="0"/>
              <a:t>mvn</a:t>
            </a:r>
            <a:r>
              <a:rPr lang="en-US" dirty="0" smtClean="0"/>
              <a:t> clean install (note build relies on existence of </a:t>
            </a:r>
            <a:r>
              <a:rPr lang="en-US" dirty="0" err="1" smtClean="0"/>
              <a:t>unix</a:t>
            </a:r>
            <a:r>
              <a:rPr lang="en-US" dirty="0" smtClean="0"/>
              <a:t> executables such as </a:t>
            </a:r>
            <a:r>
              <a:rPr lang="en-US" dirty="0" err="1" smtClean="0"/>
              <a:t>sed</a:t>
            </a:r>
            <a:r>
              <a:rPr lang="en-US" dirty="0" smtClean="0"/>
              <a:t> in the path)</a:t>
            </a:r>
          </a:p>
          <a:p>
            <a:r>
              <a:rPr lang="en-US" dirty="0" smtClean="0"/>
              <a:t>Fork in </a:t>
            </a:r>
            <a:r>
              <a:rPr lang="en-US" dirty="0" err="1" smtClean="0"/>
              <a:t>github.com</a:t>
            </a:r>
            <a:r>
              <a:rPr lang="en-US" dirty="0" smtClean="0"/>
              <a:t> and modify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OPM Toolbox intended to support useful and common functionality for manipulating OPM graphs</a:t>
            </a:r>
          </a:p>
          <a:p>
            <a:r>
              <a:rPr lang="en-US" dirty="0" smtClean="0"/>
              <a:t>Community involvement would be desirable</a:t>
            </a:r>
          </a:p>
          <a:p>
            <a:r>
              <a:rPr lang="en-US" dirty="0" smtClean="0"/>
              <a:t>Try and experiment with 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Session 8: Contents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Installation</a:t>
            </a:r>
          </a:p>
          <a:p>
            <a:r>
              <a:rPr lang="en-GB" dirty="0" smtClean="0"/>
              <a:t>Command line commands</a:t>
            </a:r>
          </a:p>
          <a:p>
            <a:r>
              <a:rPr lang="en-GB" dirty="0" smtClean="0"/>
              <a:t>Java programming</a:t>
            </a:r>
          </a:p>
          <a:p>
            <a:r>
              <a:rPr lang="en-GB" dirty="0" smtClean="0"/>
              <a:t>Open source development</a:t>
            </a:r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OPM Toolbox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 Toolbox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utilities to manipulate OPM graphs in Java</a:t>
            </a:r>
          </a:p>
          <a:p>
            <a:r>
              <a:rPr lang="en-US" dirty="0" smtClean="0"/>
              <a:t>Binary distribution: toolbox-1.1.X-release.zip</a:t>
            </a:r>
          </a:p>
          <a:p>
            <a:r>
              <a:rPr lang="en-US" dirty="0" smtClean="0"/>
              <a:t>Available from </a:t>
            </a:r>
            <a:r>
              <a:rPr lang="en-US" dirty="0" smtClean="0">
                <a:hlinkClick r:id="rId2"/>
              </a:rPr>
              <a:t>http://openprovenance.org/java/maven-releases/org/openprovenance/toolbox/</a:t>
            </a:r>
            <a:endParaRPr lang="en-US" dirty="0" smtClean="0"/>
          </a:p>
          <a:p>
            <a:r>
              <a:rPr lang="en-US" dirty="0" smtClean="0"/>
              <a:t>Unzip it!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Release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-</a:t>
            </a:r>
            <a:r>
              <a:rPr lang="en-US" sz="1600" dirty="0" err="1" smtClean="0">
                <a:latin typeface="Courier"/>
                <a:cs typeface="Courier"/>
              </a:rPr>
              <a:t>rw-r--r</a:t>
            </a:r>
            <a:r>
              <a:rPr lang="en-US" sz="1600" dirty="0" smtClean="0">
                <a:latin typeface="Courier"/>
                <a:cs typeface="Courier"/>
              </a:rPr>
              <a:t>--@  1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1083 Sep 15 08:26 README-</a:t>
            </a:r>
            <a:r>
              <a:rPr lang="en-US" sz="1600" dirty="0" err="1" smtClean="0">
                <a:latin typeface="Courier"/>
                <a:cs typeface="Courier"/>
              </a:rPr>
              <a:t>licenses.txt</a:t>
            </a: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-</a:t>
            </a:r>
            <a:r>
              <a:rPr lang="en-US" sz="1600" dirty="0" err="1" smtClean="0">
                <a:latin typeface="Courier"/>
                <a:cs typeface="Courier"/>
              </a:rPr>
              <a:t>rw-r--r</a:t>
            </a:r>
            <a:r>
              <a:rPr lang="en-US" sz="1600" dirty="0" smtClean="0">
                <a:latin typeface="Courier"/>
                <a:cs typeface="Courier"/>
              </a:rPr>
              <a:t>--@  1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 944 Sep 15 08:26 README-opm2dot.txt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-</a:t>
            </a:r>
            <a:r>
              <a:rPr lang="en-US" sz="1600" dirty="0" err="1" smtClean="0">
                <a:latin typeface="Courier"/>
                <a:cs typeface="Courier"/>
              </a:rPr>
              <a:t>rw-r--r</a:t>
            </a:r>
            <a:r>
              <a:rPr lang="en-US" sz="1600" dirty="0" smtClean="0">
                <a:latin typeface="Courier"/>
                <a:cs typeface="Courier"/>
              </a:rPr>
              <a:t>--@  1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1070 Sep 15 08:26 README-</a:t>
            </a:r>
            <a:r>
              <a:rPr lang="en-US" sz="1600" dirty="0" err="1" smtClean="0">
                <a:latin typeface="Courier"/>
                <a:cs typeface="Courier"/>
              </a:rPr>
              <a:t>opmconvert.txt</a:t>
            </a: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-</a:t>
            </a:r>
            <a:r>
              <a:rPr lang="en-US" sz="1600" dirty="0" err="1" smtClean="0">
                <a:latin typeface="Courier"/>
                <a:cs typeface="Courier"/>
              </a:rPr>
              <a:t>rw-r--r</a:t>
            </a:r>
            <a:r>
              <a:rPr lang="en-US" sz="1600" dirty="0" smtClean="0">
                <a:latin typeface="Courier"/>
                <a:cs typeface="Courier"/>
              </a:rPr>
              <a:t>--@  1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 640 Sep 15 08:26 README-opmrdf2xml.txt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-</a:t>
            </a:r>
            <a:r>
              <a:rPr lang="en-US" sz="1600" dirty="0" err="1" smtClean="0">
                <a:latin typeface="Courier"/>
                <a:cs typeface="Courier"/>
              </a:rPr>
              <a:t>rw-r--r</a:t>
            </a:r>
            <a:r>
              <a:rPr lang="en-US" sz="1600" dirty="0" smtClean="0">
                <a:latin typeface="Courier"/>
                <a:cs typeface="Courier"/>
              </a:rPr>
              <a:t>--@  1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 453 Sep 15 08:26 README-</a:t>
            </a:r>
            <a:r>
              <a:rPr lang="en-US" sz="1600" dirty="0" err="1" smtClean="0">
                <a:latin typeface="Courier"/>
                <a:cs typeface="Courier"/>
              </a:rPr>
              <a:t>opmxml-validate.txt</a:t>
            </a: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-</a:t>
            </a:r>
            <a:r>
              <a:rPr lang="en-US" sz="1600" dirty="0" err="1" smtClean="0">
                <a:latin typeface="Courier"/>
                <a:cs typeface="Courier"/>
              </a:rPr>
              <a:t>rw-r--r</a:t>
            </a:r>
            <a:r>
              <a:rPr lang="en-US" sz="1600" dirty="0" smtClean="0">
                <a:latin typeface="Courier"/>
                <a:cs typeface="Courier"/>
              </a:rPr>
              <a:t>--@  1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 632 Sep 15 08:26 README-opmxml2rdf.txt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drwxr-xr-x</a:t>
            </a:r>
            <a:r>
              <a:rPr lang="en-US" sz="1600" dirty="0" smtClean="0">
                <a:latin typeface="Courier"/>
                <a:cs typeface="Courier"/>
              </a:rPr>
              <a:t>  16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 544 Sep 15 08:26 bin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drwxr-xr-x</a:t>
            </a:r>
            <a:r>
              <a:rPr lang="en-US" sz="1600" dirty="0" smtClean="0">
                <a:latin typeface="Courier"/>
                <a:cs typeface="Courier"/>
              </a:rPr>
              <a:t>   9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 306 Sep 15 08:26 examples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-</a:t>
            </a:r>
            <a:r>
              <a:rPr lang="en-US" sz="1600" dirty="0" err="1" smtClean="0">
                <a:latin typeface="Courier"/>
                <a:cs typeface="Courier"/>
              </a:rPr>
              <a:t>rw-r--r</a:t>
            </a:r>
            <a:r>
              <a:rPr lang="en-US" sz="1600" dirty="0" smtClean="0">
                <a:latin typeface="Courier"/>
                <a:cs typeface="Courier"/>
              </a:rPr>
              <a:t>--@  1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1095 Sep 15 08:17 </a:t>
            </a:r>
            <a:r>
              <a:rPr lang="en-US" sz="1600" dirty="0" err="1" smtClean="0">
                <a:latin typeface="Courier"/>
                <a:cs typeface="Courier"/>
              </a:rPr>
              <a:t>license.txt</a:t>
            </a: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drwxr-xr-x</a:t>
            </a:r>
            <a:r>
              <a:rPr lang="en-US" sz="1600" dirty="0" smtClean="0">
                <a:latin typeface="Courier"/>
                <a:cs typeface="Courier"/>
              </a:rPr>
              <a:t>  22 </a:t>
            </a:r>
            <a:r>
              <a:rPr lang="en-US" sz="1600" dirty="0" err="1" smtClean="0">
                <a:latin typeface="Courier"/>
                <a:cs typeface="Courier"/>
              </a:rPr>
              <a:t>lavm</a:t>
            </a:r>
            <a:r>
              <a:rPr lang="en-US" sz="1600" dirty="0" smtClean="0">
                <a:latin typeface="Courier"/>
                <a:cs typeface="Courier"/>
              </a:rPr>
              <a:t>  staff   748 Sep 15 08:26 repo</a:t>
            </a:r>
            <a:endParaRPr lang="en-US" sz="16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Copyright (@) 2008, 2009, 2010 University of Southampton</a:t>
            </a:r>
          </a:p>
          <a:p>
            <a:pPr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Permission is hereby granted, free of charge, to any person obtaining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a copy of this software and associated documentation files (the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"Software"), to deal in the Software without restriction, including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without limitation the rights to use, copy, modify, merge, publish,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distribute, sublicense, and/or sell copies of the Software, and to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permit persons to whom the Software is furnished to do so, subject to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the following conditions:</a:t>
            </a:r>
          </a:p>
          <a:p>
            <a:pPr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The above copyright notice and this permission notice shall be included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in all copies or substantial portions of the Software.</a:t>
            </a:r>
          </a:p>
          <a:p>
            <a:pPr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THE SOFTWARE IS PROVIDED "AS IS", WITHOUT WARRANTY OF ANY KIND,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EXPRESS OR IMPLIED, INCLUDING BUT NOT LIMITED TO THE WARRANTIES OF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MERCHANTABILITY, FITNESS FOR A PARTICULAR PURPOSE AND NONINFRINGEMENT.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IN NO EVENT SHALL THE AUTHORS OR COPYRIGHT HOLDERS BE LIABLE FOR ANY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CLAIM, DAMAGES OR OTHER LIABILITY, WHETHER IN AN ACTION OF CONTRACT,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TORT OR OTHERWISE, ARISING FROM, OUT OF OR IN CONNECTION WITH THE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SOFTWARE OR THE USE OR OTHER DEALINGS IN THE SOFTWARE.</a:t>
            </a:r>
          </a:p>
          <a:p>
            <a:pPr>
              <a:buNone/>
            </a:pPr>
            <a:endParaRPr lang="en-US" sz="16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Command Line executables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</a:t>
            </a:r>
            <a:r>
              <a:rPr lang="en-US" dirty="0" err="1" smtClean="0"/>
              <a:t>pdf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 err="1" smtClean="0"/>
              <a:t>Graphviz</a:t>
            </a:r>
            <a:r>
              <a:rPr lang="en-US" dirty="0" smtClean="0"/>
              <a:t> must be installed, and dot executable in PATH</a:t>
            </a:r>
          </a:p>
          <a:p>
            <a:r>
              <a:rPr lang="en-US" dirty="0" smtClean="0"/>
              <a:t>Usage: </a:t>
            </a:r>
          </a:p>
          <a:p>
            <a:pPr>
              <a:buNone/>
            </a:pPr>
            <a:r>
              <a:rPr lang="en-US" sz="4400" dirty="0" smtClean="0"/>
              <a:t>   </a:t>
            </a:r>
            <a:r>
              <a:rPr lang="en-US" sz="2000" dirty="0" smtClean="0">
                <a:latin typeface="Courier"/>
                <a:ea typeface="Courier"/>
                <a:cs typeface="Courier"/>
              </a:rPr>
              <a:t>opm2dot </a:t>
            </a:r>
            <a:r>
              <a:rPr lang="en-US" sz="2000" dirty="0" err="1" smtClean="0">
                <a:latin typeface="Courier"/>
                <a:ea typeface="Courier"/>
                <a:cs typeface="Courier"/>
              </a:rPr>
              <a:t>opmFile.xml</a:t>
            </a:r>
            <a:r>
              <a:rPr lang="en-US" sz="2000" dirty="0" smtClean="0">
                <a:latin typeface="Courier"/>
                <a:ea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ea typeface="Courier"/>
                <a:cs typeface="Courier"/>
              </a:rPr>
              <a:t>out.dot</a:t>
            </a:r>
            <a:r>
              <a:rPr lang="en-US" sz="2000" dirty="0" smtClean="0">
                <a:latin typeface="Courier"/>
                <a:ea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ea typeface="Courier"/>
                <a:cs typeface="Courier"/>
              </a:rPr>
              <a:t>out.pdf</a:t>
            </a:r>
            <a:r>
              <a:rPr lang="en-US" sz="2000" dirty="0" smtClean="0">
                <a:latin typeface="Courier"/>
                <a:ea typeface="Courier"/>
                <a:cs typeface="Courier"/>
              </a:rPr>
              <a:t> [</a:t>
            </a:r>
            <a:r>
              <a:rPr lang="en-US" sz="2000" dirty="0" err="1" smtClean="0">
                <a:latin typeface="Courier"/>
                <a:ea typeface="Courier"/>
                <a:cs typeface="Courier"/>
              </a:rPr>
              <a:t>configuration.xml</a:t>
            </a:r>
            <a:r>
              <a:rPr lang="en-US" sz="2000" dirty="0" smtClean="0">
                <a:latin typeface="Courier"/>
                <a:ea typeface="Courier"/>
                <a:cs typeface="Courier"/>
              </a:rPr>
              <a:t>]</a:t>
            </a:r>
            <a:endParaRPr lang="en-US" sz="2000" dirty="0" smtClean="0"/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50292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cd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 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opmToolbox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cat examples/bad-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cake.xml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bin/opm2dot examples/bad-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cake.xml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 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cake.dot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 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cake.pdf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17225</TotalTime>
  <Words>1688</Words>
  <Application>Microsoft Macintosh PowerPoint</Application>
  <PresentationFormat>On-screen Show (4:3)</PresentationFormat>
  <Paragraphs>241</Paragraphs>
  <Slides>29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Open Provenance Model Tutorial  Session 8: OPM Toolbox</vt:lpstr>
      <vt:lpstr>Session 8: Aims</vt:lpstr>
      <vt:lpstr>Session 8: Contents</vt:lpstr>
      <vt:lpstr>OPM Toolbox</vt:lpstr>
      <vt:lpstr>OPM Toolbox</vt:lpstr>
      <vt:lpstr>Binary Release Contents</vt:lpstr>
      <vt:lpstr>License</vt:lpstr>
      <vt:lpstr>Command Line executables</vt:lpstr>
      <vt:lpstr>Converting to pdf</vt:lpstr>
      <vt:lpstr>Converting to RDF</vt:lpstr>
      <vt:lpstr>Writing a Java Program that creates an OPM GRAPH</vt:lpstr>
      <vt:lpstr>A simple maven project</vt:lpstr>
      <vt:lpstr>Resulting graph in target/</vt:lpstr>
      <vt:lpstr>Maven Repository</vt:lpstr>
      <vt:lpstr>Programming with the toolbox</vt:lpstr>
      <vt:lpstr>Artifact/Process creation</vt:lpstr>
      <vt:lpstr>Edge creation</vt:lpstr>
      <vt:lpstr>Graph creation</vt:lpstr>
      <vt:lpstr>Annotation creation</vt:lpstr>
      <vt:lpstr>Serialization</vt:lpstr>
      <vt:lpstr>Deserialization</vt:lpstr>
      <vt:lpstr>Conversion to dot/pdf</vt:lpstr>
      <vt:lpstr>What about generation of RDF?</vt:lpstr>
      <vt:lpstr>Conversion to RDF</vt:lpstr>
      <vt:lpstr>Other stuff</vt:lpstr>
      <vt:lpstr>Contributing to the OPM Toolbox</vt:lpstr>
      <vt:lpstr>Source code on github</vt:lpstr>
      <vt:lpstr>Get Involved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Luc Moreau</cp:lastModifiedBy>
  <cp:revision>251</cp:revision>
  <dcterms:created xsi:type="dcterms:W3CDTF">2010-09-15T22:21:40Z</dcterms:created>
  <dcterms:modified xsi:type="dcterms:W3CDTF">2010-09-15T23:42:15Z</dcterms:modified>
</cp:coreProperties>
</file>