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6" r:id="rId4"/>
    <p:sldId id="261" r:id="rId5"/>
    <p:sldId id="262" r:id="rId6"/>
    <p:sldId id="257" r:id="rId7"/>
    <p:sldId id="258" r:id="rId8"/>
    <p:sldId id="260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2CD7-810B-487F-B43D-DC083AB4EA34}" type="datetimeFigureOut">
              <a:rPr lang="en-US" smtClean="0"/>
              <a:t>19-Jun-08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13468-7A6F-4F1C-9FB3-7251AF03FA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dirty="0" smtClean="0"/>
              <a:t>Feedback on OPM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sz="4600" b="1" dirty="0" smtClean="0"/>
              <a:t>Yogesh Simmhan</a:t>
            </a:r>
          </a:p>
          <a:p>
            <a:r>
              <a:rPr lang="en-US" sz="4600" dirty="0" smtClean="0"/>
              <a:t>Microsoft Research</a:t>
            </a:r>
          </a:p>
          <a:p>
            <a:endParaRPr lang="en-US" dirty="0" smtClean="0"/>
          </a:p>
          <a:p>
            <a:r>
              <a:rPr lang="en-US" i="1" dirty="0" smtClean="0"/>
              <a:t>Synthesis of </a:t>
            </a:r>
            <a:r>
              <a:rPr lang="en-US" i="1" dirty="0" err="1" smtClean="0"/>
              <a:t>pairwise</a:t>
            </a:r>
            <a:r>
              <a:rPr lang="en-US" i="1" dirty="0" smtClean="0"/>
              <a:t> conversations with:</a:t>
            </a:r>
          </a:p>
          <a:p>
            <a:endParaRPr lang="en-US" b="1" dirty="0" smtClean="0"/>
          </a:p>
          <a:p>
            <a:r>
              <a:rPr lang="en-US" sz="4200" b="1" dirty="0" smtClean="0"/>
              <a:t>Roger Barga</a:t>
            </a:r>
          </a:p>
          <a:p>
            <a:r>
              <a:rPr lang="en-US" sz="4200" b="1" dirty="0" smtClean="0"/>
              <a:t>Satya Sahoo</a:t>
            </a:r>
          </a:p>
          <a:p>
            <a:r>
              <a:rPr lang="en-US" sz="4200" dirty="0" smtClean="0"/>
              <a:t>Microsoft Research</a:t>
            </a:r>
          </a:p>
          <a:p>
            <a:endParaRPr lang="en-US" sz="4200" dirty="0" smtClean="0"/>
          </a:p>
          <a:p>
            <a:r>
              <a:rPr lang="en-US" sz="4200" b="1" dirty="0" smtClean="0"/>
              <a:t>Beth Plale</a:t>
            </a:r>
          </a:p>
          <a:p>
            <a:r>
              <a:rPr lang="en-US" sz="4200" b="1" dirty="0" smtClean="0"/>
              <a:t>Abhijit Borude</a:t>
            </a:r>
          </a:p>
          <a:p>
            <a:r>
              <a:rPr lang="en-US" sz="4200" dirty="0" smtClean="0"/>
              <a:t>Indiana University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752600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91000" y="1828800"/>
            <a:ext cx="1295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 data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28600" y="1600200"/>
            <a:ext cx="11430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8" name="Elbow Connector 7"/>
          <p:cNvCxnSpPr>
            <a:stCxn id="6" idx="6"/>
            <a:endCxn id="4" idx="1"/>
          </p:cNvCxnSpPr>
          <p:nvPr/>
        </p:nvCxnSpPr>
        <p:spPr>
          <a:xfrm>
            <a:off x="1371600" y="2019300"/>
            <a:ext cx="9144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4" idx="3"/>
            <a:endCxn id="5" idx="2"/>
          </p:cNvCxnSpPr>
          <p:nvPr/>
        </p:nvCxnSpPr>
        <p:spPr>
          <a:xfrm>
            <a:off x="3352800" y="2095500"/>
            <a:ext cx="8382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ctagon 12"/>
          <p:cNvSpPr/>
          <p:nvPr/>
        </p:nvSpPr>
        <p:spPr>
          <a:xfrm>
            <a:off x="2286000" y="76200"/>
            <a:ext cx="1143000" cy="914400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WF Engine</a:t>
            </a:r>
            <a:endParaRPr lang="en-US" dirty="0"/>
          </a:p>
        </p:txBody>
      </p:sp>
      <p:cxnSp>
        <p:nvCxnSpPr>
          <p:cNvPr id="15" name="Elbow Connector 14"/>
          <p:cNvCxnSpPr>
            <a:stCxn id="13" idx="2"/>
            <a:endCxn id="4" idx="0"/>
          </p:cNvCxnSpPr>
          <p:nvPr/>
        </p:nvCxnSpPr>
        <p:spPr>
          <a:xfrm rot="5400000">
            <a:off x="2609291" y="1200710"/>
            <a:ext cx="762000" cy="34178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057400" y="5943600"/>
            <a:ext cx="10668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962400" y="6019800"/>
            <a:ext cx="12954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 data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0" y="5791200"/>
            <a:ext cx="11430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21" name="Elbow Connector 20"/>
          <p:cNvCxnSpPr>
            <a:stCxn id="20" idx="6"/>
            <a:endCxn id="18" idx="1"/>
          </p:cNvCxnSpPr>
          <p:nvPr/>
        </p:nvCxnSpPr>
        <p:spPr>
          <a:xfrm>
            <a:off x="1143000" y="6210300"/>
            <a:ext cx="9144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22" name="Elbow Connector 21"/>
          <p:cNvCxnSpPr>
            <a:stCxn id="18" idx="3"/>
            <a:endCxn id="19" idx="2"/>
          </p:cNvCxnSpPr>
          <p:nvPr/>
        </p:nvCxnSpPr>
        <p:spPr>
          <a:xfrm>
            <a:off x="3124200" y="6286500"/>
            <a:ext cx="8382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23" name="Octagon 22"/>
          <p:cNvSpPr/>
          <p:nvPr/>
        </p:nvSpPr>
        <p:spPr>
          <a:xfrm>
            <a:off x="1143000" y="3810000"/>
            <a:ext cx="990600" cy="914400"/>
          </a:xfrm>
          <a:prstGeom prst="oct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Client?</a:t>
            </a:r>
            <a:endParaRPr lang="en-US" dirty="0"/>
          </a:p>
        </p:txBody>
      </p:sp>
      <p:cxnSp>
        <p:nvCxnSpPr>
          <p:cNvPr id="24" name="Elbow Connector 23"/>
          <p:cNvCxnSpPr>
            <a:stCxn id="23" idx="2"/>
            <a:endCxn id="31" idx="1"/>
          </p:cNvCxnSpPr>
          <p:nvPr/>
        </p:nvCxnSpPr>
        <p:spPr>
          <a:xfrm rot="16200000" flipH="1">
            <a:off x="1942540" y="4647640"/>
            <a:ext cx="419100" cy="5726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27" name="Elbow Connector 26"/>
          <p:cNvCxnSpPr>
            <a:stCxn id="31" idx="2"/>
            <a:endCxn id="18" idx="0"/>
          </p:cNvCxnSpPr>
          <p:nvPr/>
        </p:nvCxnSpPr>
        <p:spPr>
          <a:xfrm rot="5400000">
            <a:off x="2552700" y="5524500"/>
            <a:ext cx="457200" cy="381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1" name="Rectangle 30"/>
          <p:cNvSpPr/>
          <p:nvPr/>
        </p:nvSpPr>
        <p:spPr>
          <a:xfrm>
            <a:off x="2438400" y="4800600"/>
            <a:ext cx="10668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WF Engine?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228600" y="304800"/>
            <a:ext cx="1752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WF document</a:t>
            </a:r>
            <a:endParaRPr lang="en-US" dirty="0"/>
          </a:p>
        </p:txBody>
      </p:sp>
      <p:cxnSp>
        <p:nvCxnSpPr>
          <p:cNvPr id="35" name="Elbow Connector 34"/>
          <p:cNvCxnSpPr>
            <a:stCxn id="34" idx="6"/>
            <a:endCxn id="13" idx="5"/>
          </p:cNvCxnSpPr>
          <p:nvPr/>
        </p:nvCxnSpPr>
        <p:spPr>
          <a:xfrm flipV="1">
            <a:off x="1981200" y="344019"/>
            <a:ext cx="304800" cy="37988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2438400" y="3429000"/>
            <a:ext cx="16764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WF document</a:t>
            </a:r>
            <a:endParaRPr lang="en-US" dirty="0"/>
          </a:p>
        </p:txBody>
      </p:sp>
      <p:cxnSp>
        <p:nvCxnSpPr>
          <p:cNvPr id="40" name="Elbow Connector 39"/>
          <p:cNvCxnSpPr>
            <a:stCxn id="39" idx="4"/>
            <a:endCxn id="31" idx="0"/>
          </p:cNvCxnSpPr>
          <p:nvPr/>
        </p:nvCxnSpPr>
        <p:spPr>
          <a:xfrm rot="5400000">
            <a:off x="2857500" y="4381500"/>
            <a:ext cx="533400" cy="304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52" name="Rectangle 51"/>
          <p:cNvSpPr/>
          <p:nvPr/>
        </p:nvSpPr>
        <p:spPr>
          <a:xfrm>
            <a:off x="7010400" y="4419600"/>
            <a:ext cx="10668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7696200" y="5334000"/>
            <a:ext cx="12954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 data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5638800" y="5486400"/>
            <a:ext cx="11430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55" name="Elbow Connector 54"/>
          <p:cNvCxnSpPr>
            <a:stCxn id="54" idx="0"/>
            <a:endCxn id="52" idx="1"/>
          </p:cNvCxnSpPr>
          <p:nvPr/>
        </p:nvCxnSpPr>
        <p:spPr>
          <a:xfrm rot="5400000" flipH="1" flipV="1">
            <a:off x="6248400" y="4724400"/>
            <a:ext cx="723900" cy="8001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56" name="Elbow Connector 55"/>
          <p:cNvCxnSpPr>
            <a:stCxn id="52" idx="3"/>
            <a:endCxn id="53" idx="0"/>
          </p:cNvCxnSpPr>
          <p:nvPr/>
        </p:nvCxnSpPr>
        <p:spPr>
          <a:xfrm>
            <a:off x="8077200" y="4762500"/>
            <a:ext cx="266700" cy="5715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58" name="Elbow Connector 23"/>
          <p:cNvCxnSpPr/>
          <p:nvPr/>
        </p:nvCxnSpPr>
        <p:spPr>
          <a:xfrm rot="16200000" flipH="1">
            <a:off x="6705040" y="2856940"/>
            <a:ext cx="495300" cy="8774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61" name="Oval 60"/>
          <p:cNvSpPr/>
          <p:nvPr/>
        </p:nvSpPr>
        <p:spPr>
          <a:xfrm>
            <a:off x="7467600" y="1828800"/>
            <a:ext cx="1676400" cy="838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WF document</a:t>
            </a:r>
            <a:endParaRPr lang="en-US" dirty="0"/>
          </a:p>
        </p:txBody>
      </p:sp>
      <p:cxnSp>
        <p:nvCxnSpPr>
          <p:cNvPr id="62" name="Elbow Connector 61"/>
          <p:cNvCxnSpPr>
            <a:stCxn id="61" idx="4"/>
            <a:endCxn id="99" idx="0"/>
          </p:cNvCxnSpPr>
          <p:nvPr/>
        </p:nvCxnSpPr>
        <p:spPr>
          <a:xfrm rot="5400000">
            <a:off x="8039100" y="2705100"/>
            <a:ext cx="304800" cy="228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64" name="Octagon 63"/>
          <p:cNvSpPr/>
          <p:nvPr/>
        </p:nvSpPr>
        <p:spPr>
          <a:xfrm>
            <a:off x="7391400" y="533400"/>
            <a:ext cx="990600" cy="914400"/>
          </a:xfrm>
          <a:prstGeom prst="octag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5" name="Elbow Connector 23"/>
          <p:cNvCxnSpPr>
            <a:stCxn id="64" idx="4"/>
          </p:cNvCxnSpPr>
          <p:nvPr/>
        </p:nvCxnSpPr>
        <p:spPr>
          <a:xfrm rot="10800000" flipV="1">
            <a:off x="6667500" y="1179980"/>
            <a:ext cx="723900" cy="9536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89" name="Rectangle 88"/>
          <p:cNvSpPr/>
          <p:nvPr/>
        </p:nvSpPr>
        <p:spPr>
          <a:xfrm>
            <a:off x="7543800" y="381000"/>
            <a:ext cx="99060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7696200" y="228600"/>
            <a:ext cx="990600" cy="914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8686800" y="38100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6324600" y="114300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93" name="Octagon 92"/>
          <p:cNvSpPr/>
          <p:nvPr/>
        </p:nvSpPr>
        <p:spPr>
          <a:xfrm>
            <a:off x="5867400" y="2286000"/>
            <a:ext cx="990600" cy="914400"/>
          </a:xfrm>
          <a:prstGeom prst="octag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6019800" y="2133600"/>
            <a:ext cx="99060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6019800" y="1981200"/>
            <a:ext cx="1143000" cy="914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6705600" y="358140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97" name="Octagon 96"/>
          <p:cNvSpPr/>
          <p:nvPr/>
        </p:nvSpPr>
        <p:spPr>
          <a:xfrm>
            <a:off x="7315200" y="3276600"/>
            <a:ext cx="990600" cy="914400"/>
          </a:xfrm>
          <a:prstGeom prst="octag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7467600" y="3124200"/>
            <a:ext cx="99060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/>
          <p:nvPr/>
        </p:nvSpPr>
        <p:spPr>
          <a:xfrm>
            <a:off x="7467600" y="2971800"/>
            <a:ext cx="1219200" cy="914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WF Engine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5715000" y="304800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8686800" y="312420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?</a:t>
            </a:r>
            <a:endParaRPr lang="en-US" sz="2800" b="1" dirty="0"/>
          </a:p>
        </p:txBody>
      </p:sp>
      <p:cxnSp>
        <p:nvCxnSpPr>
          <p:cNvPr id="59" name="Elbow Connector 58"/>
          <p:cNvCxnSpPr>
            <a:stCxn id="99" idx="4"/>
            <a:endCxn id="52" idx="0"/>
          </p:cNvCxnSpPr>
          <p:nvPr/>
        </p:nvCxnSpPr>
        <p:spPr>
          <a:xfrm rot="5400000">
            <a:off x="7543800" y="3886200"/>
            <a:ext cx="533400" cy="533400"/>
          </a:xfrm>
          <a:prstGeom prst="bentConnector3">
            <a:avLst>
              <a:gd name="adj1" fmla="val 75616"/>
            </a:avLst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09" name="TextBox 108"/>
          <p:cNvSpPr txBox="1"/>
          <p:nvPr/>
        </p:nvSpPr>
        <p:spPr>
          <a:xfrm>
            <a:off x="8153400" y="403860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Vagueness in Inferences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Edge count limits?</a:t>
            </a:r>
          </a:p>
          <a:p>
            <a:r>
              <a:rPr lang="en-US" dirty="0" smtClean="0"/>
              <a:t>Weak and strong semantics</a:t>
            </a:r>
          </a:p>
          <a:p>
            <a:r>
              <a:rPr lang="en-US" dirty="0" smtClean="0"/>
              <a:t>P1 used A1</a:t>
            </a:r>
          </a:p>
          <a:p>
            <a:pPr lvl="1"/>
            <a:r>
              <a:rPr lang="en-US" dirty="0" smtClean="0"/>
              <a:t>P1 MUST have used A1</a:t>
            </a:r>
          </a:p>
          <a:p>
            <a:pPr lvl="1"/>
            <a:r>
              <a:rPr lang="en-US" dirty="0" smtClean="0"/>
              <a:t>P1 MAY have used A1</a:t>
            </a:r>
          </a:p>
          <a:p>
            <a:r>
              <a:rPr lang="en-US" dirty="0" smtClean="0"/>
              <a:t>P1 used A1; A2 </a:t>
            </a:r>
            <a:r>
              <a:rPr lang="en-US" dirty="0" err="1" smtClean="0"/>
              <a:t>wasGenerated</a:t>
            </a:r>
            <a:r>
              <a:rPr lang="en-US" dirty="0" smtClean="0"/>
              <a:t> by P1</a:t>
            </a:r>
          </a:p>
          <a:p>
            <a:pPr lvl="1"/>
            <a:r>
              <a:rPr lang="en-US" dirty="0" smtClean="0"/>
              <a:t>A2 MUST have been derived from A1</a:t>
            </a:r>
          </a:p>
          <a:p>
            <a:pPr lvl="1"/>
            <a:r>
              <a:rPr lang="en-US" dirty="0" smtClean="0"/>
              <a:t>A2 MAY have been derived from A1</a:t>
            </a:r>
          </a:p>
          <a:p>
            <a:r>
              <a:rPr lang="en-US" dirty="0" smtClean="0"/>
              <a:t>Weak is lowest common denominator</a:t>
            </a:r>
          </a:p>
          <a:p>
            <a:pPr lvl="1"/>
            <a:r>
              <a:rPr lang="en-US" u="sng" dirty="0" err="1" smtClean="0"/>
              <a:t>mayHaveBeenUsed</a:t>
            </a:r>
            <a:r>
              <a:rPr lang="en-US" dirty="0" smtClean="0"/>
              <a:t> &lt;= </a:t>
            </a:r>
            <a:r>
              <a:rPr lang="en-US" dirty="0" err="1" smtClean="0"/>
              <a:t>mustHaveBeenUsed</a:t>
            </a:r>
            <a:r>
              <a:rPr lang="en-US" dirty="0" smtClean="0"/>
              <a:t>…subclass?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/>
              <a:t>“role” annotations in OPM </a:t>
            </a:r>
            <a:r>
              <a:rPr lang="en-US" dirty="0" smtClean="0"/>
              <a:t>is not well defined…</a:t>
            </a:r>
          </a:p>
          <a:p>
            <a:pPr lvl="1"/>
            <a:r>
              <a:rPr lang="en-US" dirty="0" smtClean="0"/>
              <a:t>Named </a:t>
            </a:r>
            <a:r>
              <a:rPr lang="en-US" dirty="0"/>
              <a:t>relationships are used as first class objects as defined in the RDF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Affect the way inferences are made</a:t>
            </a:r>
          </a:p>
          <a:p>
            <a:pPr lvl="1"/>
            <a:r>
              <a:rPr lang="en-US" dirty="0" smtClean="0"/>
              <a:t>Semantically meaningful or not?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24200" y="1828800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Bake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477000" y="2286000"/>
            <a:ext cx="1295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Cake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04800" y="2057400"/>
            <a:ext cx="1295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Eggs(3)</a:t>
            </a:r>
            <a:endParaRPr lang="en-US" dirty="0"/>
          </a:p>
        </p:txBody>
      </p:sp>
      <p:cxnSp>
        <p:nvCxnSpPr>
          <p:cNvPr id="7" name="Elbow Connector 6"/>
          <p:cNvCxnSpPr>
            <a:stCxn id="6" idx="6"/>
            <a:endCxn id="4" idx="1"/>
          </p:cNvCxnSpPr>
          <p:nvPr/>
        </p:nvCxnSpPr>
        <p:spPr>
          <a:xfrm flipV="1">
            <a:off x="1600200" y="2171700"/>
            <a:ext cx="1524000" cy="304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3"/>
            <a:endCxn id="5" idx="2"/>
          </p:cNvCxnSpPr>
          <p:nvPr/>
        </p:nvCxnSpPr>
        <p:spPr>
          <a:xfrm>
            <a:off x="4191000" y="2171700"/>
            <a:ext cx="2286000" cy="533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ctagon 8"/>
          <p:cNvSpPr/>
          <p:nvPr/>
        </p:nvSpPr>
        <p:spPr>
          <a:xfrm>
            <a:off x="3352800" y="381000"/>
            <a:ext cx="1143000" cy="914400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John</a:t>
            </a:r>
            <a:endParaRPr lang="en-US" dirty="0"/>
          </a:p>
        </p:txBody>
      </p:sp>
      <p:cxnSp>
        <p:nvCxnSpPr>
          <p:cNvPr id="10" name="Elbow Connector 9"/>
          <p:cNvCxnSpPr>
            <a:stCxn id="9" idx="2"/>
            <a:endCxn id="4" idx="0"/>
          </p:cNvCxnSpPr>
          <p:nvPr/>
        </p:nvCxnSpPr>
        <p:spPr>
          <a:xfrm rot="5400000">
            <a:off x="3676091" y="1276910"/>
            <a:ext cx="533400" cy="57038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52400" y="838200"/>
            <a:ext cx="17526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Flour</a:t>
            </a:r>
            <a:endParaRPr lang="en-US" dirty="0"/>
          </a:p>
        </p:txBody>
      </p:sp>
      <p:cxnSp>
        <p:nvCxnSpPr>
          <p:cNvPr id="12" name="Elbow Connector 11"/>
          <p:cNvCxnSpPr>
            <a:stCxn id="11" idx="6"/>
            <a:endCxn id="4" idx="1"/>
          </p:cNvCxnSpPr>
          <p:nvPr/>
        </p:nvCxnSpPr>
        <p:spPr>
          <a:xfrm>
            <a:off x="1905000" y="1257300"/>
            <a:ext cx="1219200" cy="914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52600" y="2514600"/>
            <a:ext cx="1225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Used(eggs)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7239000" y="914400"/>
            <a:ext cx="1295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Eggs(1)</a:t>
            </a:r>
            <a:endParaRPr lang="en-US" dirty="0"/>
          </a:p>
        </p:txBody>
      </p:sp>
      <p:cxnSp>
        <p:nvCxnSpPr>
          <p:cNvPr id="21" name="Elbow Connector 20"/>
          <p:cNvCxnSpPr>
            <a:stCxn id="4" idx="3"/>
            <a:endCxn id="20" idx="2"/>
          </p:cNvCxnSpPr>
          <p:nvPr/>
        </p:nvCxnSpPr>
        <p:spPr>
          <a:xfrm flipV="1">
            <a:off x="4191000" y="1333500"/>
            <a:ext cx="3048000" cy="838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00600" y="838200"/>
            <a:ext cx="2602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wasGeneratedBy</a:t>
            </a:r>
            <a:r>
              <a:rPr lang="en-US" dirty="0" smtClean="0"/>
              <a:t>(unused)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267200" y="2819400"/>
            <a:ext cx="2328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wasGeneratedBy</a:t>
            </a:r>
            <a:r>
              <a:rPr lang="en-US" dirty="0" smtClean="0"/>
              <a:t>(cake)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981200" y="838200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Used(flour)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429000" y="4800600"/>
            <a:ext cx="10668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Bake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781800" y="5257800"/>
            <a:ext cx="12954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Cake</a:t>
            </a: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609600" y="5029200"/>
            <a:ext cx="12954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Eggs(A, B, C)</a:t>
            </a:r>
            <a:endParaRPr lang="en-US" dirty="0"/>
          </a:p>
        </p:txBody>
      </p:sp>
      <p:cxnSp>
        <p:nvCxnSpPr>
          <p:cNvPr id="37" name="Elbow Connector 36"/>
          <p:cNvCxnSpPr>
            <a:stCxn id="36" idx="6"/>
            <a:endCxn id="34" idx="1"/>
          </p:cNvCxnSpPr>
          <p:nvPr/>
        </p:nvCxnSpPr>
        <p:spPr>
          <a:xfrm flipV="1">
            <a:off x="1905000" y="5143500"/>
            <a:ext cx="1524000" cy="304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38" name="Elbow Connector 37"/>
          <p:cNvCxnSpPr>
            <a:stCxn id="34" idx="3"/>
            <a:endCxn id="35" idx="2"/>
          </p:cNvCxnSpPr>
          <p:nvPr/>
        </p:nvCxnSpPr>
        <p:spPr>
          <a:xfrm>
            <a:off x="4495800" y="5143500"/>
            <a:ext cx="2286000" cy="533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9" name="Octagon 38"/>
          <p:cNvSpPr/>
          <p:nvPr/>
        </p:nvSpPr>
        <p:spPr>
          <a:xfrm>
            <a:off x="3657600" y="3352800"/>
            <a:ext cx="1143000" cy="914400"/>
          </a:xfrm>
          <a:prstGeom prst="oct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John</a:t>
            </a:r>
            <a:endParaRPr lang="en-US" dirty="0"/>
          </a:p>
        </p:txBody>
      </p:sp>
      <p:cxnSp>
        <p:nvCxnSpPr>
          <p:cNvPr id="40" name="Elbow Connector 39"/>
          <p:cNvCxnSpPr>
            <a:stCxn id="39" idx="2"/>
            <a:endCxn id="34" idx="0"/>
          </p:cNvCxnSpPr>
          <p:nvPr/>
        </p:nvCxnSpPr>
        <p:spPr>
          <a:xfrm rot="5400000">
            <a:off x="3980891" y="4248710"/>
            <a:ext cx="533400" cy="57038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41" name="Oval 40"/>
          <p:cNvSpPr/>
          <p:nvPr/>
        </p:nvSpPr>
        <p:spPr>
          <a:xfrm>
            <a:off x="457200" y="3810000"/>
            <a:ext cx="1752600" cy="838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Flour</a:t>
            </a:r>
            <a:endParaRPr lang="en-US" dirty="0"/>
          </a:p>
        </p:txBody>
      </p:sp>
      <p:cxnSp>
        <p:nvCxnSpPr>
          <p:cNvPr id="42" name="Elbow Connector 41"/>
          <p:cNvCxnSpPr>
            <a:stCxn id="41" idx="6"/>
            <a:endCxn id="34" idx="1"/>
          </p:cNvCxnSpPr>
          <p:nvPr/>
        </p:nvCxnSpPr>
        <p:spPr>
          <a:xfrm>
            <a:off x="2209800" y="4229100"/>
            <a:ext cx="1219200" cy="914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43" name="TextBox 42"/>
          <p:cNvSpPr txBox="1"/>
          <p:nvPr/>
        </p:nvSpPr>
        <p:spPr>
          <a:xfrm>
            <a:off x="2057400" y="5486400"/>
            <a:ext cx="1225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Used(eggs)</a:t>
            </a:r>
          </a:p>
        </p:txBody>
      </p:sp>
      <p:sp>
        <p:nvSpPr>
          <p:cNvPr id="44" name="Oval 43"/>
          <p:cNvSpPr/>
          <p:nvPr/>
        </p:nvSpPr>
        <p:spPr>
          <a:xfrm>
            <a:off x="7543800" y="3886200"/>
            <a:ext cx="1295400" cy="838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Eggs(A)</a:t>
            </a:r>
            <a:endParaRPr lang="en-US" dirty="0"/>
          </a:p>
        </p:txBody>
      </p:sp>
      <p:cxnSp>
        <p:nvCxnSpPr>
          <p:cNvPr id="45" name="Elbow Connector 44"/>
          <p:cNvCxnSpPr>
            <a:stCxn id="34" idx="3"/>
            <a:endCxn id="44" idx="2"/>
          </p:cNvCxnSpPr>
          <p:nvPr/>
        </p:nvCxnSpPr>
        <p:spPr>
          <a:xfrm flipV="1">
            <a:off x="4495800" y="4305300"/>
            <a:ext cx="3048000" cy="838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46" name="TextBox 45"/>
          <p:cNvSpPr txBox="1"/>
          <p:nvPr/>
        </p:nvSpPr>
        <p:spPr>
          <a:xfrm>
            <a:off x="5105400" y="3810000"/>
            <a:ext cx="2602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wasGeneratedBy</a:t>
            </a:r>
            <a:r>
              <a:rPr lang="en-US" dirty="0" smtClean="0">
                <a:solidFill>
                  <a:schemeClr val="tx1"/>
                </a:solidFill>
              </a:rPr>
              <a:t>(unused)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72000" y="5791200"/>
            <a:ext cx="2328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wasGeneratedBy</a:t>
            </a:r>
            <a:r>
              <a:rPr lang="en-US" dirty="0">
                <a:solidFill>
                  <a:schemeClr val="tx1"/>
                </a:solidFill>
              </a:rPr>
              <a:t>(cake)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86000" y="3810000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Used(flour)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Composite </a:t>
            </a:r>
            <a:r>
              <a:rPr lang="en-US" dirty="0"/>
              <a:t>processes identified in </a:t>
            </a:r>
            <a:r>
              <a:rPr lang="en-US" dirty="0" smtClean="0"/>
              <a:t>OPM</a:t>
            </a:r>
          </a:p>
          <a:p>
            <a:pPr lvl="1"/>
            <a:r>
              <a:rPr lang="en-US" dirty="0" smtClean="0"/>
              <a:t>Different granularity?</a:t>
            </a:r>
          </a:p>
          <a:p>
            <a:pPr lvl="1"/>
            <a:r>
              <a:rPr lang="en-US" dirty="0" smtClean="0"/>
              <a:t>Different “view” (client  </a:t>
            </a:r>
            <a:r>
              <a:rPr lang="en-US" dirty="0" err="1" smtClean="0"/>
              <a:t>vs</a:t>
            </a:r>
            <a:r>
              <a:rPr lang="en-US" dirty="0" smtClean="0"/>
              <a:t> service)</a:t>
            </a:r>
          </a:p>
          <a:p>
            <a:pPr lvl="1"/>
            <a:r>
              <a:rPr lang="en-US" dirty="0"/>
              <a:t>service/workflow composition using alternate </a:t>
            </a:r>
            <a:r>
              <a:rPr lang="en-US" dirty="0" smtClean="0"/>
              <a:t>accounts?</a:t>
            </a:r>
          </a:p>
          <a:p>
            <a:pPr lvl="1"/>
            <a:r>
              <a:rPr lang="en-US" dirty="0" smtClean="0"/>
              <a:t>Should we specify composition more explicitly in edges as </a:t>
            </a:r>
            <a:r>
              <a:rPr lang="en-US" b="1" dirty="0" smtClean="0"/>
              <a:t>edge types</a:t>
            </a:r>
            <a:r>
              <a:rPr lang="en-US" dirty="0" smtClean="0"/>
              <a:t>? Subclasses?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1000" y="4953000"/>
            <a:ext cx="1295400" cy="76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 A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09800" y="5257800"/>
            <a:ext cx="11430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Baking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181100" y="5753100"/>
            <a:ext cx="14478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181600" y="4876800"/>
            <a:ext cx="1143000" cy="76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Baker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878388" y="5791200"/>
            <a:ext cx="175101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5181600" y="5943600"/>
            <a:ext cx="11430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Baking</a:t>
            </a:r>
          </a:p>
          <a:p>
            <a:pPr algn="ctr"/>
            <a:r>
              <a:rPr lang="en-US" dirty="0" smtClean="0"/>
              <a:t>[] [] []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81000" y="6019800"/>
            <a:ext cx="1295400" cy="762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 B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53200" y="5105400"/>
            <a:ext cx="104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5715000"/>
            <a:ext cx="1128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does not seem to support the idea of granularity for data </a:t>
            </a:r>
            <a:r>
              <a:rPr lang="en-US" dirty="0" smtClean="0"/>
              <a:t>products</a:t>
            </a:r>
          </a:p>
          <a:p>
            <a:pPr lvl="0"/>
            <a:r>
              <a:rPr lang="en-US" dirty="0" smtClean="0"/>
              <a:t>Alternate accounts more suited for process granularity, less for data granularity </a:t>
            </a:r>
          </a:p>
          <a:p>
            <a:pPr lvl="1"/>
            <a:r>
              <a:rPr lang="en-US" b="1" dirty="0" smtClean="0"/>
              <a:t>process</a:t>
            </a:r>
            <a:r>
              <a:rPr lang="en-US" dirty="0" smtClean="0"/>
              <a:t> </a:t>
            </a:r>
            <a:r>
              <a:rPr lang="en-US" b="1" dirty="0" smtClean="0"/>
              <a:t>types </a:t>
            </a:r>
            <a:r>
              <a:rPr lang="en-US" dirty="0" smtClean="0"/>
              <a:t>for data de/compositions? </a:t>
            </a:r>
            <a:r>
              <a:rPr lang="en-US" dirty="0" smtClean="0"/>
              <a:t>Subclasses?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/>
              <a:t>Causality </a:t>
            </a:r>
            <a:r>
              <a:rPr lang="en-US" dirty="0"/>
              <a:t>is not the only relationship between provenance entities </a:t>
            </a:r>
            <a:endParaRPr lang="en-US" dirty="0" smtClean="0"/>
          </a:p>
          <a:p>
            <a:pPr lvl="1"/>
            <a:r>
              <a:rPr lang="en-US" dirty="0" smtClean="0"/>
              <a:t>Relevant </a:t>
            </a:r>
            <a:r>
              <a:rPr lang="en-US" dirty="0"/>
              <a:t>domain-specific relationships that are needed to answer a scientists query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Subclasses stronger form of annotations </a:t>
            </a:r>
          </a:p>
          <a:p>
            <a:pPr lvl="1"/>
            <a:r>
              <a:rPr lang="en-US" dirty="0" smtClean="0"/>
              <a:t>Different?</a:t>
            </a:r>
          </a:p>
          <a:p>
            <a:pPr lvl="1"/>
            <a:r>
              <a:rPr lang="en-US" dirty="0" smtClean="0"/>
              <a:t>Subclasses part of model</a:t>
            </a:r>
          </a:p>
          <a:p>
            <a:pPr lvl="1"/>
            <a:r>
              <a:rPr lang="en-US" dirty="0" smtClean="0"/>
              <a:t>Annotations dependent on representation? Extensibility mechanisms?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Representation/Serialization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OPM maps </a:t>
            </a:r>
            <a:r>
              <a:rPr lang="en-US" dirty="0"/>
              <a:t>exactly to the W3C recommended standard to represent metadata Resource Description Framework (RDF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OPM graph is differently named RDF </a:t>
            </a:r>
            <a:r>
              <a:rPr lang="en-US" dirty="0" smtClean="0"/>
              <a:t>graph</a:t>
            </a:r>
          </a:p>
          <a:p>
            <a:r>
              <a:rPr lang="en-US" dirty="0" smtClean="0"/>
              <a:t>XML, RDF, CSV…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/>
              <a:t>OPM approach to incorporating temporal parameter in provenance using time interval to represent instantaneous </a:t>
            </a:r>
            <a:r>
              <a:rPr lang="en-US" dirty="0" smtClean="0"/>
              <a:t>is </a:t>
            </a:r>
            <a:r>
              <a:rPr lang="en-US" dirty="0"/>
              <a:t>not well </a:t>
            </a:r>
            <a:r>
              <a:rPr lang="en-US" dirty="0" smtClean="0"/>
              <a:t>defined</a:t>
            </a:r>
          </a:p>
          <a:p>
            <a:pPr lvl="1"/>
            <a:r>
              <a:rPr lang="en-US" dirty="0"/>
              <a:t>based on granularity of &lt;t&gt; values the query result will </a:t>
            </a:r>
            <a:r>
              <a:rPr lang="en-US" dirty="0" smtClean="0"/>
              <a:t>vary</a:t>
            </a:r>
          </a:p>
          <a:p>
            <a:pPr lvl="1"/>
            <a:r>
              <a:rPr lang="en-US" dirty="0" smtClean="0"/>
              <a:t>Accuracy of timestamps affects inference</a:t>
            </a:r>
          </a:p>
          <a:p>
            <a:pPr lvl="1"/>
            <a:r>
              <a:rPr lang="en-US" dirty="0" smtClean="0"/>
              <a:t>Logical timestamps?</a:t>
            </a:r>
          </a:p>
          <a:p>
            <a:r>
              <a:rPr lang="en-US" dirty="0" smtClean="0"/>
              <a:t>Do we need time range?</a:t>
            </a:r>
          </a:p>
          <a:p>
            <a:pPr lvl="1"/>
            <a:r>
              <a:rPr lang="en-US" dirty="0" smtClean="0"/>
              <a:t>Long running process (provenance is “past”, not “</a:t>
            </a:r>
            <a:r>
              <a:rPr lang="en-US" b="1" dirty="0" smtClean="0"/>
              <a:t>current</a:t>
            </a:r>
            <a:r>
              <a:rPr lang="en-US" dirty="0" smtClean="0"/>
              <a:t>”)…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Loose form of control flow?</a:t>
            </a:r>
          </a:p>
          <a:p>
            <a:pPr lvl="1"/>
            <a:r>
              <a:rPr lang="en-US" dirty="0" smtClean="0"/>
              <a:t>Workflow engine?</a:t>
            </a:r>
          </a:p>
          <a:p>
            <a:pPr lvl="1"/>
            <a:r>
              <a:rPr lang="en-US" dirty="0" err="1" smtClean="0"/>
              <a:t>Commandline</a:t>
            </a:r>
            <a:r>
              <a:rPr lang="en-US" dirty="0" smtClean="0"/>
              <a:t> invoking workflow engine?</a:t>
            </a:r>
          </a:p>
          <a:p>
            <a:pPr lvl="1"/>
            <a:r>
              <a:rPr lang="en-US" dirty="0" smtClean="0"/>
              <a:t>Researcher who starts </a:t>
            </a:r>
            <a:r>
              <a:rPr lang="en-US" dirty="0" err="1" smtClean="0"/>
              <a:t>commandline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Previous component that triggers next component?</a:t>
            </a:r>
          </a:p>
          <a:p>
            <a:pPr lvl="1"/>
            <a:r>
              <a:rPr lang="en-US" dirty="0" smtClean="0"/>
              <a:t>Where do we have </a:t>
            </a:r>
            <a:r>
              <a:rPr lang="en-US" b="1" dirty="0" err="1" smtClean="0"/>
              <a:t>TriggeredBy</a:t>
            </a:r>
            <a:r>
              <a:rPr lang="en-US" dirty="0" smtClean="0"/>
              <a:t> and where do we have </a:t>
            </a:r>
            <a:r>
              <a:rPr lang="en-US" b="1" dirty="0" err="1" smtClean="0"/>
              <a:t>ControlledBy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On-screen Show 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Feedback on OPM</vt:lpstr>
      <vt:lpstr>Roles</vt:lpstr>
      <vt:lpstr>Slide 3</vt:lpstr>
      <vt:lpstr>Accounts</vt:lpstr>
      <vt:lpstr>Data Collections</vt:lpstr>
      <vt:lpstr>Annotations</vt:lpstr>
      <vt:lpstr>Representation/Serialization</vt:lpstr>
      <vt:lpstr>Time</vt:lpstr>
      <vt:lpstr>Agent</vt:lpstr>
      <vt:lpstr>Slide 10</vt:lpstr>
      <vt:lpstr>Vagueness in Inferences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on OPM</dc:title>
  <dc:creator>Yogesh Simmhan</dc:creator>
  <cp:lastModifiedBy>Yogesh Simmhan</cp:lastModifiedBy>
  <cp:revision>48</cp:revision>
  <dcterms:created xsi:type="dcterms:W3CDTF">2008-06-19T14:38:05Z</dcterms:created>
  <dcterms:modified xsi:type="dcterms:W3CDTF">2008-06-19T20:17:45Z</dcterms:modified>
</cp:coreProperties>
</file>