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58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0A7D-F859-4096-A5F4-785A355F0759}" type="datetimeFigureOut">
              <a:rPr lang="en-US" smtClean="0"/>
              <a:pPr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A1B4-06C7-4E49-8474-5410E0329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0A7D-F859-4096-A5F4-785A355F0759}" type="datetimeFigureOut">
              <a:rPr lang="en-US" smtClean="0"/>
              <a:pPr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A1B4-06C7-4E49-8474-5410E0329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0A7D-F859-4096-A5F4-785A355F0759}" type="datetimeFigureOut">
              <a:rPr lang="en-US" smtClean="0"/>
              <a:pPr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A1B4-06C7-4E49-8474-5410E0329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0A7D-F859-4096-A5F4-785A355F0759}" type="datetimeFigureOut">
              <a:rPr lang="en-US" smtClean="0"/>
              <a:pPr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A1B4-06C7-4E49-8474-5410E0329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0A7D-F859-4096-A5F4-785A355F0759}" type="datetimeFigureOut">
              <a:rPr lang="en-US" smtClean="0"/>
              <a:pPr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A1B4-06C7-4E49-8474-5410E0329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0A7D-F859-4096-A5F4-785A355F0759}" type="datetimeFigureOut">
              <a:rPr lang="en-US" smtClean="0"/>
              <a:pPr/>
              <a:t>6/18/2008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A1B4-06C7-4E49-8474-5410E0329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0A7D-F859-4096-A5F4-785A355F0759}" type="datetimeFigureOut">
              <a:rPr lang="en-US" smtClean="0"/>
              <a:pPr/>
              <a:t>6/18/2008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A1B4-06C7-4E49-8474-5410E0329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0A7D-F859-4096-A5F4-785A355F0759}" type="datetimeFigureOut">
              <a:rPr lang="en-US" smtClean="0"/>
              <a:pPr/>
              <a:t>6/18/2008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A1B4-06C7-4E49-8474-5410E0329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0A7D-F859-4096-A5F4-785A355F0759}" type="datetimeFigureOut">
              <a:rPr lang="en-US" smtClean="0"/>
              <a:pPr/>
              <a:t>6/18/2008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A1B4-06C7-4E49-8474-5410E0329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0A7D-F859-4096-A5F4-785A355F0759}" type="datetimeFigureOut">
              <a:rPr lang="en-US" smtClean="0"/>
              <a:pPr/>
              <a:t>6/18/2008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A1B4-06C7-4E49-8474-5410E0329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0A7D-F859-4096-A5F4-785A355F0759}" type="datetimeFigureOut">
              <a:rPr lang="en-US" smtClean="0"/>
              <a:pPr/>
              <a:t>6/18/2008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A1B4-06C7-4E49-8474-5410E0329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B0A7D-F859-4096-A5F4-785A355F0759}" type="datetimeFigureOut">
              <a:rPr lang="en-US" smtClean="0"/>
              <a:pPr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7A1B4-06C7-4E49-8474-5410E0329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What are Agents?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OPM Workshop</a:t>
            </a:r>
          </a:p>
          <a:p>
            <a:r>
              <a:rPr lang="en-GB" dirty="0" smtClean="0"/>
              <a:t>Luc Moreau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agents?  </a:t>
            </a:r>
          </a:p>
          <a:p>
            <a:r>
              <a:rPr lang="en-GB" dirty="0" smtClean="0"/>
              <a:t>Why aren’t </a:t>
            </a:r>
            <a:r>
              <a:rPr lang="en-GB" dirty="0" err="1" smtClean="0"/>
              <a:t>artifacts</a:t>
            </a:r>
            <a:r>
              <a:rPr lang="en-GB" dirty="0" smtClean="0"/>
              <a:t>?</a:t>
            </a:r>
            <a:endParaRPr lang="en-US" dirty="0" smtClean="0"/>
          </a:p>
          <a:p>
            <a:r>
              <a:rPr lang="en-GB" dirty="0" smtClean="0"/>
              <a:t>What causes agents to be as they are? Nothing in the model</a:t>
            </a:r>
          </a:p>
          <a:p>
            <a:r>
              <a:rPr lang="en-GB" dirty="0" smtClean="0"/>
              <a:t>Difficulty of use of agents, which result in interoperability issues</a:t>
            </a:r>
          </a:p>
          <a:p>
            <a:pPr lvl="1"/>
            <a:r>
              <a:rPr lang="en-GB" dirty="0" smtClean="0"/>
              <a:t>See figures 16 and 17 in the specification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7" name="Oval 31"/>
          <p:cNvSpPr>
            <a:spLocks noChangeArrowheads="1"/>
          </p:cNvSpPr>
          <p:nvPr/>
        </p:nvSpPr>
        <p:spPr bwMode="auto">
          <a:xfrm>
            <a:off x="5580063" y="4941888"/>
            <a:ext cx="1439862" cy="134143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142875" y="5803900"/>
            <a:ext cx="865188" cy="7905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Degree</a:t>
            </a: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0" y="4652963"/>
            <a:ext cx="1008063" cy="9350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FITS</a:t>
            </a:r>
          </a:p>
          <a:p>
            <a:pPr algn="ctr"/>
            <a:r>
              <a:rPr lang="en-GB"/>
              <a:t>DataSet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663825" y="5084763"/>
            <a:ext cx="1079500" cy="1081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Produce</a:t>
            </a:r>
          </a:p>
          <a:p>
            <a:pPr algn="ctr"/>
            <a:r>
              <a:rPr lang="en-GB"/>
              <a:t>Sky</a:t>
            </a:r>
          </a:p>
          <a:p>
            <a:pPr algn="ctr"/>
            <a:r>
              <a:rPr lang="en-GB"/>
              <a:t>Mosaic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H="1" flipV="1">
            <a:off x="1008063" y="5156200"/>
            <a:ext cx="16557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H="1">
            <a:off x="1008063" y="5661025"/>
            <a:ext cx="16557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5867400" y="5229225"/>
            <a:ext cx="865188" cy="7905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Mosaic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H="1">
            <a:off x="3743325" y="5661025"/>
            <a:ext cx="2052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2662238" y="2636838"/>
            <a:ext cx="1223962" cy="12954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Pegasus/</a:t>
            </a:r>
          </a:p>
          <a:p>
            <a:pPr algn="ctr"/>
            <a:r>
              <a:rPr lang="en-GB"/>
              <a:t>Condor</a:t>
            </a:r>
          </a:p>
          <a:p>
            <a:pPr algn="ctr"/>
            <a:r>
              <a:rPr lang="en-GB"/>
              <a:t>Dagman</a:t>
            </a: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V="1">
            <a:off x="3240088" y="3932238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779838" y="5300663"/>
            <a:ext cx="1908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wasGeneratedBy(out)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 rot="-1013208">
            <a:off x="1092200" y="5983288"/>
            <a:ext cx="1001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used(size)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 rot="361783">
            <a:off x="1223963" y="4940300"/>
            <a:ext cx="1336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used(inputSet)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3240088" y="4292600"/>
            <a:ext cx="1516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wasControlledBy</a:t>
            </a: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6227763" y="1989138"/>
            <a:ext cx="1079500" cy="10810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Execute</a:t>
            </a:r>
          </a:p>
          <a:p>
            <a:pPr algn="ctr"/>
            <a:r>
              <a:rPr lang="en-GB"/>
              <a:t>Program</a:t>
            </a: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 flipV="1">
            <a:off x="6156325" y="1125538"/>
            <a:ext cx="503238" cy="863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 rot="-18042887">
            <a:off x="6240462" y="1400176"/>
            <a:ext cx="568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used</a:t>
            </a:r>
          </a:p>
        </p:txBody>
      </p:sp>
      <p:sp>
        <p:nvSpPr>
          <p:cNvPr id="4114" name="Oval 18"/>
          <p:cNvSpPr>
            <a:spLocks noChangeArrowheads="1"/>
          </p:cNvSpPr>
          <p:nvPr/>
        </p:nvSpPr>
        <p:spPr bwMode="auto">
          <a:xfrm>
            <a:off x="5508625" y="0"/>
            <a:ext cx="1150938" cy="10795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Enactor</a:t>
            </a:r>
          </a:p>
          <a:p>
            <a:pPr algn="ctr"/>
            <a:r>
              <a:rPr lang="en-GB"/>
              <a:t>Executable</a:t>
            </a:r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 flipV="1">
            <a:off x="6372225" y="3068638"/>
            <a:ext cx="360363" cy="20891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6" name="AutoShape 20"/>
          <p:cNvSpPr>
            <a:spLocks noChangeArrowheads="1"/>
          </p:cNvSpPr>
          <p:nvPr/>
        </p:nvSpPr>
        <p:spPr bwMode="auto">
          <a:xfrm>
            <a:off x="4067175" y="549275"/>
            <a:ext cx="1223963" cy="1295400"/>
          </a:xfrm>
          <a:prstGeom prst="octagon">
            <a:avLst>
              <a:gd name="adj" fmla="val 2928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Operating</a:t>
            </a:r>
          </a:p>
          <a:p>
            <a:pPr algn="ctr"/>
            <a:r>
              <a:rPr lang="en-GB"/>
              <a:t>System/</a:t>
            </a:r>
          </a:p>
          <a:p>
            <a:pPr algn="ctr"/>
            <a:r>
              <a:rPr lang="en-GB"/>
              <a:t>Grid</a:t>
            </a:r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 flipH="1" flipV="1">
            <a:off x="5148263" y="1700213"/>
            <a:ext cx="1079500" cy="8651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6659563" y="3860800"/>
            <a:ext cx="1908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wasGeneratedBy(out)</a:t>
            </a:r>
          </a:p>
        </p:txBody>
      </p:sp>
      <p:sp>
        <p:nvSpPr>
          <p:cNvPr id="4120" name="Oval 24"/>
          <p:cNvSpPr>
            <a:spLocks noChangeArrowheads="1"/>
          </p:cNvSpPr>
          <p:nvPr/>
        </p:nvSpPr>
        <p:spPr bwMode="auto">
          <a:xfrm>
            <a:off x="7596188" y="320675"/>
            <a:ext cx="1150937" cy="10795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Montage</a:t>
            </a:r>
          </a:p>
          <a:p>
            <a:pPr algn="ctr"/>
            <a:r>
              <a:rPr lang="en-GB"/>
              <a:t>Workflow</a:t>
            </a:r>
          </a:p>
          <a:p>
            <a:pPr algn="ctr"/>
            <a:r>
              <a:rPr lang="en-GB"/>
              <a:t>Script</a:t>
            </a:r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 flipV="1">
            <a:off x="6948488" y="1196975"/>
            <a:ext cx="647700" cy="7921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 rot="-24606015">
            <a:off x="6816725" y="1257301"/>
            <a:ext cx="568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used</a:t>
            </a:r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790575" y="476250"/>
            <a:ext cx="4318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1547813" y="476250"/>
            <a:ext cx="431800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-92075" y="547688"/>
            <a:ext cx="893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Alternate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 rot="2348379">
            <a:off x="4924425" y="2225675"/>
            <a:ext cx="15160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wasControlledBy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495800" y="4876800"/>
            <a:ext cx="914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Produce Mosaic</a:t>
            </a:r>
          </a:p>
        </p:txBody>
      </p:sp>
      <p:cxnSp>
        <p:nvCxnSpPr>
          <p:cNvPr id="8" name="Straight Arrow Connector 7"/>
          <p:cNvCxnSpPr>
            <a:stCxn id="6" idx="0"/>
            <a:endCxn id="36" idx="2"/>
          </p:cNvCxnSpPr>
          <p:nvPr/>
        </p:nvCxnSpPr>
        <p:spPr>
          <a:xfrm rot="16200000" flipV="1">
            <a:off x="3581400" y="3505200"/>
            <a:ext cx="16002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ctagon 8"/>
          <p:cNvSpPr/>
          <p:nvPr/>
        </p:nvSpPr>
        <p:spPr>
          <a:xfrm>
            <a:off x="1981200" y="609600"/>
            <a:ext cx="1066800" cy="990600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Pegasus</a:t>
            </a:r>
          </a:p>
        </p:txBody>
      </p:sp>
      <p:cxnSp>
        <p:nvCxnSpPr>
          <p:cNvPr id="15" name="Straight Arrow Connector 14"/>
          <p:cNvCxnSpPr>
            <a:stCxn id="36" idx="0"/>
            <a:endCxn id="9" idx="2"/>
          </p:cNvCxnSpPr>
          <p:nvPr/>
        </p:nvCxnSpPr>
        <p:spPr>
          <a:xfrm rot="16200000" flipV="1">
            <a:off x="2864644" y="1493044"/>
            <a:ext cx="838200" cy="1052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1"/>
          </p:cNvCxnSpPr>
          <p:nvPr/>
        </p:nvCxnSpPr>
        <p:spPr>
          <a:xfrm rot="10800000" flipV="1">
            <a:off x="4114800" y="529590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6" idx="3"/>
          </p:cNvCxnSpPr>
          <p:nvPr/>
        </p:nvCxnSpPr>
        <p:spPr>
          <a:xfrm rot="10800000">
            <a:off x="5410200" y="5295900"/>
            <a:ext cx="3810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124200" y="4876800"/>
            <a:ext cx="990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FITS</a:t>
            </a:r>
          </a:p>
        </p:txBody>
      </p:sp>
      <p:sp>
        <p:nvSpPr>
          <p:cNvPr id="35" name="Oval 34"/>
          <p:cNvSpPr/>
          <p:nvPr/>
        </p:nvSpPr>
        <p:spPr>
          <a:xfrm>
            <a:off x="5791200" y="4953000"/>
            <a:ext cx="990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The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Mosaic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352800" y="2438400"/>
            <a:ext cx="914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Run a workflow</a:t>
            </a:r>
          </a:p>
        </p:txBody>
      </p:sp>
      <p:cxnSp>
        <p:nvCxnSpPr>
          <p:cNvPr id="41" name="Straight Arrow Connector 40"/>
          <p:cNvCxnSpPr>
            <a:stCxn id="6" idx="0"/>
            <a:endCxn id="48" idx="2"/>
          </p:cNvCxnSpPr>
          <p:nvPr/>
        </p:nvCxnSpPr>
        <p:spPr>
          <a:xfrm rot="5400000" flipH="1" flipV="1">
            <a:off x="4267200" y="3962400"/>
            <a:ext cx="1600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ctagon 43"/>
          <p:cNvSpPr>
            <a:spLocks noChangeArrowheads="1"/>
          </p:cNvSpPr>
          <p:nvPr/>
        </p:nvSpPr>
        <p:spPr bwMode="auto">
          <a:xfrm>
            <a:off x="3810000" y="609600"/>
            <a:ext cx="1066800" cy="990600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latin typeface="Calibri" pitchFamily="34" charset="0"/>
              </a:rPr>
              <a:t>Researcher</a:t>
            </a:r>
          </a:p>
        </p:txBody>
      </p:sp>
      <p:cxnSp>
        <p:nvCxnSpPr>
          <p:cNvPr id="45" name="Straight Arrow Connector 44"/>
          <p:cNvCxnSpPr>
            <a:stCxn id="48" idx="0"/>
            <a:endCxn id="44" idx="2"/>
          </p:cNvCxnSpPr>
          <p:nvPr/>
        </p:nvCxnSpPr>
        <p:spPr>
          <a:xfrm rot="16200000" flipV="1">
            <a:off x="4464844" y="1721644"/>
            <a:ext cx="838200" cy="595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724400" y="2438400"/>
            <a:ext cx="914400" cy="8382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latin typeface="Calibri" pitchFamily="34" charset="0"/>
              </a:rPr>
              <a:t>Perform experiment</a:t>
            </a:r>
          </a:p>
        </p:txBody>
      </p:sp>
      <p:cxnSp>
        <p:nvCxnSpPr>
          <p:cNvPr id="49" name="Straight Arrow Connector 48"/>
          <p:cNvCxnSpPr>
            <a:stCxn id="6" idx="0"/>
            <a:endCxn id="52" idx="2"/>
          </p:cNvCxnSpPr>
          <p:nvPr/>
        </p:nvCxnSpPr>
        <p:spPr>
          <a:xfrm rot="5400000" flipH="1" flipV="1">
            <a:off x="5600700" y="2705100"/>
            <a:ext cx="1524000" cy="2819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ctagon 49" descr="Dotted diamond"/>
          <p:cNvSpPr>
            <a:spLocks noChangeArrowheads="1"/>
          </p:cNvSpPr>
          <p:nvPr/>
        </p:nvSpPr>
        <p:spPr bwMode="auto">
          <a:xfrm>
            <a:off x="6858000" y="533400"/>
            <a:ext cx="1066800" cy="990600"/>
          </a:xfrm>
          <a:prstGeom prst="octagon">
            <a:avLst>
              <a:gd name="adj" fmla="val 29287"/>
            </a:avLst>
          </a:prstGeom>
          <a:pattFill prst="dotDmnd">
            <a:fgClr>
              <a:srgbClr val="B3A2C7"/>
            </a:fgClr>
            <a:bgClr>
              <a:srgbClr val="FFFFFF"/>
            </a:bgClr>
          </a:patt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latin typeface="Calibri" pitchFamily="34" charset="0"/>
              </a:rPr>
              <a:t>NSF</a:t>
            </a:r>
          </a:p>
        </p:txBody>
      </p:sp>
      <p:cxnSp>
        <p:nvCxnSpPr>
          <p:cNvPr id="51" name="Straight Arrow Connector 50"/>
          <p:cNvCxnSpPr>
            <a:stCxn id="52" idx="0"/>
            <a:endCxn id="50" idx="2"/>
          </p:cNvCxnSpPr>
          <p:nvPr/>
        </p:nvCxnSpPr>
        <p:spPr>
          <a:xfrm rot="16200000" flipV="1">
            <a:off x="7208044" y="1950244"/>
            <a:ext cx="990600" cy="13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 descr="Dotted diamond"/>
          <p:cNvSpPr>
            <a:spLocks noChangeArrowheads="1"/>
          </p:cNvSpPr>
          <p:nvPr/>
        </p:nvSpPr>
        <p:spPr bwMode="auto">
          <a:xfrm>
            <a:off x="7315200" y="2514600"/>
            <a:ext cx="914400" cy="838200"/>
          </a:xfrm>
          <a:prstGeom prst="rect">
            <a:avLst/>
          </a:prstGeom>
          <a:pattFill prst="dotDmnd">
            <a:fgClr>
              <a:srgbClr val="B3A2C7"/>
            </a:fgClr>
            <a:bgClr>
              <a:srgbClr val="FFFFFF"/>
            </a:bgClr>
          </a:patt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latin typeface="Calibri" pitchFamily="34" charset="0"/>
              </a:rPr>
              <a:t>Fund</a:t>
            </a:r>
          </a:p>
          <a:p>
            <a:pPr algn="ctr"/>
            <a:r>
              <a:rPr lang="en-US" sz="1200">
                <a:latin typeface="Calibri" pitchFamily="34" charset="0"/>
              </a:rPr>
              <a:t>project</a:t>
            </a:r>
          </a:p>
        </p:txBody>
      </p:sp>
      <p:cxnSp>
        <p:nvCxnSpPr>
          <p:cNvPr id="75" name="Straight Arrow Connector 74"/>
          <p:cNvCxnSpPr>
            <a:stCxn id="36" idx="1"/>
          </p:cNvCxnSpPr>
          <p:nvPr/>
        </p:nvCxnSpPr>
        <p:spPr>
          <a:xfrm rot="10800000" flipV="1">
            <a:off x="2895600" y="2857500"/>
            <a:ext cx="457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1752600" y="2286000"/>
            <a:ext cx="11430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Workflow Template</a:t>
            </a:r>
          </a:p>
        </p:txBody>
      </p:sp>
      <p:sp>
        <p:nvSpPr>
          <p:cNvPr id="78" name="Oval 77" descr="Dotted diamond"/>
          <p:cNvSpPr>
            <a:spLocks noChangeArrowheads="1"/>
          </p:cNvSpPr>
          <p:nvPr/>
        </p:nvSpPr>
        <p:spPr bwMode="auto">
          <a:xfrm>
            <a:off x="5867400" y="2438400"/>
            <a:ext cx="1066800" cy="914400"/>
          </a:xfrm>
          <a:prstGeom prst="ellipse">
            <a:avLst/>
          </a:prstGeom>
          <a:pattFill prst="dotDmnd">
            <a:fgClr>
              <a:srgbClr val="B3A2C7"/>
            </a:fgClr>
            <a:bgClr>
              <a:srgbClr val="FFFFFF"/>
            </a:bgClr>
          </a:patt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latin typeface="Calibri" pitchFamily="34" charset="0"/>
              </a:rPr>
              <a:t>Proposal</a:t>
            </a:r>
          </a:p>
        </p:txBody>
      </p:sp>
      <p:cxnSp>
        <p:nvCxnSpPr>
          <p:cNvPr id="79" name="Straight Arrow Connector 78"/>
          <p:cNvCxnSpPr>
            <a:stCxn id="52" idx="1"/>
            <a:endCxn id="78" idx="6"/>
          </p:cNvCxnSpPr>
          <p:nvPr/>
        </p:nvCxnSpPr>
        <p:spPr>
          <a:xfrm rot="10800000">
            <a:off x="6934200" y="289560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4282" y="214290"/>
            <a:ext cx="1701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Jim’s view agent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6215082"/>
            <a:ext cx="897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Luc’s question: what is the causal relationship between Run a workflow and Produce Mosaic?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solution?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 too sure</a:t>
            </a:r>
          </a:p>
          <a:p>
            <a:r>
              <a:rPr lang="en-GB" dirty="0" smtClean="0"/>
              <a:t>The controller of a process could be an </a:t>
            </a:r>
            <a:r>
              <a:rPr lang="en-GB" dirty="0" err="1" smtClean="0"/>
              <a:t>artifact</a:t>
            </a:r>
            <a:endParaRPr lang="en-GB" dirty="0" smtClean="0"/>
          </a:p>
          <a:p>
            <a:r>
              <a:rPr lang="en-GB" dirty="0" smtClean="0"/>
              <a:t>Several </a:t>
            </a:r>
            <a:r>
              <a:rPr lang="en-GB" dirty="0" err="1" smtClean="0"/>
              <a:t>artifacts</a:t>
            </a:r>
            <a:r>
              <a:rPr lang="en-GB" dirty="0" smtClean="0"/>
              <a:t> could denote different instances of a same entity, which is the agent</a:t>
            </a:r>
          </a:p>
          <a:p>
            <a:r>
              <a:rPr lang="en-GB" dirty="0" smtClean="0"/>
              <a:t>Agency is the common property of these </a:t>
            </a:r>
            <a:r>
              <a:rPr lang="en-GB" dirty="0" err="1" smtClean="0"/>
              <a:t>artifacts</a:t>
            </a:r>
            <a:endParaRPr lang="en-GB" dirty="0" smtClean="0"/>
          </a:p>
          <a:p>
            <a:r>
              <a:rPr lang="en-GB" dirty="0" smtClean="0"/>
              <a:t>Should the agent be seen as a form of stream of </a:t>
            </a:r>
            <a:r>
              <a:rPr lang="en-GB" dirty="0" err="1" smtClean="0"/>
              <a:t>artifacts</a:t>
            </a:r>
            <a:r>
              <a:rPr lang="en-GB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172</Words>
  <Application>Microsoft Office PowerPoint</Application>
  <PresentationFormat>On-screen Show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What are Agents?</vt:lpstr>
      <vt:lpstr>Agents</vt:lpstr>
      <vt:lpstr>Slide 3</vt:lpstr>
      <vt:lpstr>Slide 4</vt:lpstr>
      <vt:lpstr>What solution?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11</cp:revision>
  <dcterms:created xsi:type="dcterms:W3CDTF">2008-06-18T20:45:05Z</dcterms:created>
  <dcterms:modified xsi:type="dcterms:W3CDTF">2008-06-18T21:27:36Z</dcterms:modified>
</cp:coreProperties>
</file>