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E353-89F6-4360-8091-13F49246F5E9}" type="datetimeFigureOut">
              <a:rPr lang="en-US" smtClean="0"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33A6-1CEB-4B75-8B23-1CCF255712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legal inferences in OPM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OPM Workshop</a:t>
            </a:r>
          </a:p>
          <a:p>
            <a:r>
              <a:rPr lang="en-GB" dirty="0" smtClean="0"/>
              <a:t>Luc Moreau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to the Problem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Rename </a:t>
            </a:r>
            <a:r>
              <a:rPr lang="en-GB" dirty="0" err="1" smtClean="0"/>
              <a:t>wasDerivedFrom</a:t>
            </a:r>
            <a:r>
              <a:rPr lang="en-GB" dirty="0" smtClean="0"/>
              <a:t> into </a:t>
            </a:r>
            <a:r>
              <a:rPr lang="en-GB" dirty="0" err="1" smtClean="0"/>
              <a:t>mayHaveBeenDerivedFrom</a:t>
            </a:r>
            <a:endParaRPr lang="en-GB" dirty="0" smtClean="0"/>
          </a:p>
          <a:p>
            <a:r>
              <a:rPr lang="en-GB" dirty="0" smtClean="0"/>
              <a:t>Very weak semantics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to Problem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Strength definitions 5</a:t>
            </a:r>
          </a:p>
          <a:p>
            <a:pPr lvl="1"/>
            <a:r>
              <a:rPr lang="en-GB" dirty="0" smtClean="0"/>
              <a:t>Definition 5: inputs need to be available for the process to begin (as opposed to complete)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to Problem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time annotations to restricted permitted inferences</a:t>
            </a:r>
          </a:p>
          <a:p>
            <a:r>
              <a:rPr lang="en-GB" dirty="0" smtClean="0"/>
              <a:t>Problem: we thought that provenance could be timeless</a:t>
            </a:r>
          </a:p>
          <a:p>
            <a:r>
              <a:rPr lang="en-GB" dirty="0" smtClean="0"/>
              <a:t>Time is no longer really an annotation</a:t>
            </a:r>
          </a:p>
          <a:p>
            <a:r>
              <a:rPr lang="en-GB" dirty="0" smtClean="0"/>
              <a:t>Causality implies time, but time does not imply  causality!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0" y="2386013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/>
              <a:t>A1</a:t>
            </a: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5327650" y="2386013"/>
            <a:ext cx="115093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/>
              <a:t>A2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663825" y="2386013"/>
            <a:ext cx="1150938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/>
              <a:t>P1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993063" y="2384425"/>
            <a:ext cx="1150937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/>
              <a:t>P2</a:t>
            </a: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>
            <a:off x="3851275" y="292417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H="1">
            <a:off x="6516688" y="292417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H="1">
            <a:off x="1187450" y="292417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56413" y="25844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used(R3)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995738" y="23495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wasGene-</a:t>
            </a:r>
          </a:p>
          <a:p>
            <a:r>
              <a:rPr lang="en-GB"/>
              <a:t>ratedBy(R2</a:t>
            </a:r>
            <a:r>
              <a:rPr lang="en-GB" b="1"/>
              <a:t>)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403350" y="25654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used(R1)</a:t>
            </a:r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3924300" y="1592263"/>
            <a:ext cx="3960813" cy="1044575"/>
          </a:xfrm>
          <a:custGeom>
            <a:avLst/>
            <a:gdLst/>
            <a:ahLst/>
            <a:cxnLst>
              <a:cxn ang="0">
                <a:pos x="2540" y="749"/>
              </a:cxn>
              <a:cxn ang="0">
                <a:pos x="1406" y="23"/>
              </a:cxn>
              <a:cxn ang="0">
                <a:pos x="0" y="613"/>
              </a:cxn>
            </a:cxnLst>
            <a:rect l="0" t="0" r="r" b="b"/>
            <a:pathLst>
              <a:path w="2540" h="749">
                <a:moveTo>
                  <a:pt x="2540" y="749"/>
                </a:moveTo>
                <a:cubicBezTo>
                  <a:pt x="2184" y="397"/>
                  <a:pt x="1829" y="46"/>
                  <a:pt x="1406" y="23"/>
                </a:cubicBezTo>
                <a:cubicBezTo>
                  <a:pt x="983" y="0"/>
                  <a:pt x="234" y="515"/>
                  <a:pt x="0" y="6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 flipV="1">
            <a:off x="1187450" y="3141663"/>
            <a:ext cx="3960813" cy="1044575"/>
          </a:xfrm>
          <a:custGeom>
            <a:avLst/>
            <a:gdLst/>
            <a:ahLst/>
            <a:cxnLst>
              <a:cxn ang="0">
                <a:pos x="2540" y="749"/>
              </a:cxn>
              <a:cxn ang="0">
                <a:pos x="1406" y="23"/>
              </a:cxn>
              <a:cxn ang="0">
                <a:pos x="0" y="613"/>
              </a:cxn>
            </a:cxnLst>
            <a:rect l="0" t="0" r="r" b="b"/>
            <a:pathLst>
              <a:path w="2540" h="749">
                <a:moveTo>
                  <a:pt x="2540" y="749"/>
                </a:moveTo>
                <a:cubicBezTo>
                  <a:pt x="2184" y="397"/>
                  <a:pt x="1829" y="46"/>
                  <a:pt x="1406" y="23"/>
                </a:cubicBezTo>
                <a:cubicBezTo>
                  <a:pt x="983" y="0"/>
                  <a:pt x="234" y="515"/>
                  <a:pt x="0" y="6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416550" y="1216025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wasTriggeredBy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700338" y="4221163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 err="1"/>
              <a:t>wasDerivedFrom</a:t>
            </a:r>
            <a:endParaRPr lang="en-GB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743075" y="28733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Acc1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948488" y="292417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Acc3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140200" y="285273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Acc2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571604" y="6072206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71868" y="564357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5643578"/>
            <a:ext cx="1768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wasGeneratedBy</a:t>
            </a:r>
            <a:endParaRPr lang="en-US" dirty="0"/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857356" y="6215082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 err="1"/>
              <a:t>wasDerivedFrom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rule leads to unexpected inferences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1693860" y="5443539"/>
            <a:ext cx="865187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100g</a:t>
            </a:r>
          </a:p>
          <a:p>
            <a:pPr algn="ctr"/>
            <a:r>
              <a:rPr lang="en-GB"/>
              <a:t>Flour</a:t>
            </a: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1693860" y="4362451"/>
            <a:ext cx="865187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100g</a:t>
            </a:r>
          </a:p>
          <a:p>
            <a:pPr algn="ctr"/>
            <a:r>
              <a:rPr lang="en-GB"/>
              <a:t>Sugar</a:t>
            </a: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1693860" y="3282951"/>
            <a:ext cx="865187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2 eggs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14810" y="3643314"/>
            <a:ext cx="1079500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Bake</a:t>
            </a: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2559047" y="3714751"/>
            <a:ext cx="16557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H="1">
            <a:off x="2559047" y="4219576"/>
            <a:ext cx="16557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H="1">
            <a:off x="2559047" y="4435476"/>
            <a:ext cx="16557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7238997" y="3787776"/>
            <a:ext cx="865188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bad</a:t>
            </a:r>
          </a:p>
          <a:p>
            <a:pPr algn="ctr"/>
            <a:r>
              <a:rPr lang="en-GB"/>
              <a:t>Cake</a:t>
            </a: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H="1">
            <a:off x="5294310" y="4219576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1693860" y="2203451"/>
            <a:ext cx="865187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100g</a:t>
            </a:r>
          </a:p>
          <a:p>
            <a:pPr algn="ctr"/>
            <a:r>
              <a:rPr lang="en-GB"/>
              <a:t>Butter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 flipH="1" flipV="1">
            <a:off x="2559047" y="2706689"/>
            <a:ext cx="1655763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294310" y="3859214"/>
            <a:ext cx="2036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wasGeneratedBy(cake)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 rot="-2313340">
            <a:off x="2814635" y="5205414"/>
            <a:ext cx="1030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used(flour)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 rot="-1013208">
            <a:off x="2641597" y="4524376"/>
            <a:ext cx="1128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used(sugar)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 rot="445885">
            <a:off x="2679697" y="3554414"/>
            <a:ext cx="981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used(egg)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 rot="1987275">
            <a:off x="2786060" y="2892426"/>
            <a:ext cx="1138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used(butter)</a:t>
            </a:r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7238997" y="1987551"/>
            <a:ext cx="865188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1 egg</a:t>
            </a: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 flipH="1">
            <a:off x="5294310" y="2490789"/>
            <a:ext cx="1944687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 rot="-1876967">
            <a:off x="5135560" y="2652714"/>
            <a:ext cx="2243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wasGeneratedBy(unused)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this rule, we can infer that the</a:t>
            </a:r>
          </a:p>
          <a:p>
            <a:pPr lvl="1"/>
            <a:r>
              <a:rPr lang="en-GB" dirty="0" smtClean="0"/>
              <a:t>Unused egg  was derived from the flour!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Origin of the Problem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Definition 5 [</a:t>
            </a:r>
            <a:r>
              <a:rPr lang="en-GB" dirty="0" err="1" smtClean="0"/>
              <a:t>Artifact</a:t>
            </a:r>
            <a:r>
              <a:rPr lang="en-GB" dirty="0" smtClean="0"/>
              <a:t> Used by Process]: In a graph, connecting a process to an </a:t>
            </a:r>
            <a:r>
              <a:rPr lang="en-GB" dirty="0" err="1" smtClean="0"/>
              <a:t>artifact</a:t>
            </a:r>
            <a:r>
              <a:rPr lang="en-GB" dirty="0" smtClean="0"/>
              <a:t> by a used edge is intended to indicate that the process required the availability of the </a:t>
            </a:r>
            <a:r>
              <a:rPr lang="en-GB" dirty="0" err="1" smtClean="0"/>
              <a:t>artifact</a:t>
            </a:r>
            <a:r>
              <a:rPr lang="en-GB" dirty="0" smtClean="0"/>
              <a:t> to complete its execution. </a:t>
            </a:r>
          </a:p>
          <a:p>
            <a:pPr>
              <a:buNone/>
            </a:pPr>
            <a:r>
              <a:rPr lang="en-GB" dirty="0" smtClean="0"/>
              <a:t>    When several </a:t>
            </a:r>
            <a:r>
              <a:rPr lang="en-GB" dirty="0" err="1" smtClean="0"/>
              <a:t>artifacts</a:t>
            </a:r>
            <a:r>
              <a:rPr lang="en-GB" dirty="0" smtClean="0"/>
              <a:t> are connected to a same process by multiple used edges, all of them were required for the process to complete.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Origin of the Problem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Definition 6 [</a:t>
            </a:r>
            <a:r>
              <a:rPr lang="en-GB" dirty="0" err="1" smtClean="0"/>
              <a:t>Artifacts</a:t>
            </a:r>
            <a:r>
              <a:rPr lang="en-GB" dirty="0" smtClean="0"/>
              <a:t> Generated </a:t>
            </a:r>
            <a:r>
              <a:rPr lang="en-GB" dirty="0" smtClean="0"/>
              <a:t>by Processes] </a:t>
            </a:r>
            <a:r>
              <a:rPr lang="en-GB" dirty="0" smtClean="0"/>
              <a:t>In a graph, connecting an </a:t>
            </a:r>
            <a:r>
              <a:rPr lang="en-GB" dirty="0" err="1" smtClean="0"/>
              <a:t>artifact</a:t>
            </a:r>
            <a:r>
              <a:rPr lang="en-GB" dirty="0" smtClean="0"/>
              <a:t> to a process by an edge </a:t>
            </a:r>
            <a:r>
              <a:rPr lang="en-GB" dirty="0" err="1" smtClean="0"/>
              <a:t>wasGeneratedBy</a:t>
            </a:r>
            <a:r>
              <a:rPr lang="en-GB" dirty="0" smtClean="0"/>
              <a:t> is intended to mean that the process was required to initiate its execution for the </a:t>
            </a:r>
            <a:r>
              <a:rPr lang="en-GB" dirty="0" err="1" smtClean="0"/>
              <a:t>artifact</a:t>
            </a:r>
            <a:r>
              <a:rPr lang="en-GB" dirty="0" smtClean="0"/>
              <a:t> to be generated.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When several </a:t>
            </a:r>
            <a:r>
              <a:rPr lang="en-GB" dirty="0" err="1" smtClean="0"/>
              <a:t>artifacts</a:t>
            </a:r>
            <a:r>
              <a:rPr lang="en-GB" dirty="0" smtClean="0"/>
              <a:t> are connected to a same process by multiple </a:t>
            </a:r>
            <a:r>
              <a:rPr lang="en-GB" dirty="0" err="1" smtClean="0"/>
              <a:t>wasGeneratedBy</a:t>
            </a:r>
            <a:r>
              <a:rPr lang="en-GB" dirty="0" smtClean="0"/>
              <a:t> edges, the process had to have begun, for all of them to be generated.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Origin of the Problem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Inferring that an output was derived from a process input is therefore not valid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to the Problem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PASOA model allows only one input per process and relationships are between 1 input and all the inputs that were required for the derivation to take place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366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What legal inferences in OPM</vt:lpstr>
      <vt:lpstr>Slide 2</vt:lpstr>
      <vt:lpstr>Problem</vt:lpstr>
      <vt:lpstr>Slide 4</vt:lpstr>
      <vt:lpstr>Slide 5</vt:lpstr>
      <vt:lpstr>Origin of the Problem (1)</vt:lpstr>
      <vt:lpstr>Origin of the Problem (2)</vt:lpstr>
      <vt:lpstr>Origin of the Problem (3)</vt:lpstr>
      <vt:lpstr>Solution to the Problem (1)</vt:lpstr>
      <vt:lpstr>Solution to the Problem (2)</vt:lpstr>
      <vt:lpstr>Solution to Problem (3)</vt:lpstr>
      <vt:lpstr>Solution to Problem (4)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10</cp:revision>
  <dcterms:created xsi:type="dcterms:W3CDTF">2008-06-18T21:21:08Z</dcterms:created>
  <dcterms:modified xsi:type="dcterms:W3CDTF">2008-06-18T22:15:55Z</dcterms:modified>
</cp:coreProperties>
</file>